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1"/>
  </p:notesMasterIdLst>
  <p:handoutMasterIdLst>
    <p:handoutMasterId r:id="rId12"/>
  </p:handoutMasterIdLst>
  <p:sldIdLst>
    <p:sldId id="332" r:id="rId2"/>
    <p:sldId id="341" r:id="rId3"/>
    <p:sldId id="276" r:id="rId4"/>
    <p:sldId id="280" r:id="rId5"/>
    <p:sldId id="363" r:id="rId6"/>
    <p:sldId id="364" r:id="rId7"/>
    <p:sldId id="365" r:id="rId8"/>
    <p:sldId id="281" r:id="rId9"/>
    <p:sldId id="31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Mai Anh" initials="NTMA" lastIdx="1" clrIdx="0">
    <p:extLst>
      <p:ext uri="{19B8F6BF-5375-455C-9EA6-DF929625EA0E}">
        <p15:presenceInfo xmlns:p15="http://schemas.microsoft.com/office/powerpoint/2012/main" userId="36c579e7d8d4c5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33"/>
    <a:srgbClr val="3665B0"/>
    <a:srgbClr val="BDE9E2"/>
    <a:srgbClr val="7C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Kiểu Trung bình 4 - Màu chủ đề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4" autoAdjust="0"/>
    <p:restoredTop sz="85080" autoAdjust="0"/>
  </p:normalViewPr>
  <p:slideViewPr>
    <p:cSldViewPr snapToGrid="0">
      <p:cViewPr varScale="1">
        <p:scale>
          <a:sx n="57" d="100"/>
          <a:sy n="57" d="100"/>
        </p:scale>
        <p:origin x="140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Foreign direct investment to Vietnam by country as of 20 June 2018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B8-48D8-A928-58BDB37CA9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B8-48D8-A928-58BDB37CA9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B8-48D8-A928-58BDB37CA9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B8-48D8-A928-58BDB37CA9F8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B8-48D8-A928-58BDB37CA9F8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B8-48D8-A928-58BDB37CA9F8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9B8-48D8-A928-58BDB37CA9F8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9B8-48D8-A928-58BDB37CA9F8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9B8-48D8-A928-58BDB37CA9F8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9B8-48D8-A928-58BDB37CA9F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9B8-48D8-A928-58BDB37CA9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9B8-48D8-A928-58BDB37CA9F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9B8-48D8-A928-58BDB37CA9F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9B8-48D8-A928-58BDB37CA9F8}"/>
                </c:ext>
              </c:extLst>
            </c:dLbl>
            <c:dLbl>
              <c:idx val="3"/>
              <c:layout>
                <c:manualLayout>
                  <c:x val="5.539397417987766E-2"/>
                  <c:y val="-1.1117795091522061E-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defRPr>
                    </a:pPr>
                    <a:fld id="{D6C4D71F-B71C-44B0-A5EA-024E93C88665}" type="CATEGORYNAME">
                      <a:rPr lang="en-US" sz="1800">
                        <a:solidFill>
                          <a:srgbClr val="996633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pPr>
                        <a:defRPr sz="180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9B8-48D8-A928-58BDB37CA9F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defRPr>
                    </a:pPr>
                    <a:fld id="{E2CD4785-50F2-4DF5-8F73-54BA3FB38AD4}" type="CATEGORYNAME">
                      <a:rPr lang="en-US" sz="180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9B8-48D8-A928-58BDB37CA9F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defRPr>
                    </a:pPr>
                    <a:fld id="{D43289F3-0776-4848-8F08-F3158A298525}" type="CATEGORYNAME">
                      <a:rPr lang="en-US" sz="180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9B8-48D8-A928-58BDB37CA9F8}"/>
                </c:ext>
              </c:extLst>
            </c:dLbl>
            <c:dLbl>
              <c:idx val="6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defRPr>
                    </a:pPr>
                    <a:fld id="{8A51FE01-0B64-42B3-AA86-713AD50F6AC6}" type="CATEGORYNAME">
                      <a:rPr lang="en-US" sz="180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a:pPr>
                        <a:defRPr sz="1800" spc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9B8-48D8-A928-58BDB37CA9F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defRPr>
                    </a:pPr>
                    <a:fld id="{3676BA24-D7B4-43EC-A333-91697D4435E7}" type="CATEGORYNAME">
                      <a:rPr lang="en-US" sz="180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9B8-48D8-A928-58BDB37CA9F8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defRPr>
                    </a:pPr>
                    <a:fld id="{CEDAA138-B380-49F9-B8C7-E573D6949C27}" type="CATEGORYNAME">
                      <a:rPr lang="en-US" sz="180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9B8-48D8-A928-58BDB37CA9F8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defRPr>
                    </a:pPr>
                    <a:fld id="{39644E6F-8977-4CB6-961B-0E30AB95CC5A}" type="CATEGORYNAME">
                      <a:rPr lang="en-US" sz="180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C9B8-48D8-A928-58BDB37CA9F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C9B8-48D8-A928-58BDB37CA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South Korea 18.47%</c:v>
                </c:pt>
                <c:pt idx="1">
                  <c:v>Japan 16.38%</c:v>
                </c:pt>
                <c:pt idx="2">
                  <c:v>Singapore 14.01%</c:v>
                </c:pt>
                <c:pt idx="3">
                  <c:v>Taiwan, China 9.08%</c:v>
                </c:pt>
                <c:pt idx="4">
                  <c:v>British Virgin Islands 6.04%</c:v>
                </c:pt>
                <c:pt idx="5">
                  <c:v>Hongkong  6.01%</c:v>
                </c:pt>
                <c:pt idx="6">
                  <c:v>Mainland China 4.31 %</c:v>
                </c:pt>
                <c:pt idx="7">
                  <c:v>Malaysia 3.56%</c:v>
                </c:pt>
                <c:pt idx="8">
                  <c:v>Thailand 3.06%</c:v>
                </c:pt>
                <c:pt idx="9">
                  <c:v>Neitherland 2.73%</c:v>
                </c:pt>
                <c:pt idx="10">
                  <c:v>Others 16.35%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0.1847</c:v>
                </c:pt>
                <c:pt idx="1">
                  <c:v>0.1638</c:v>
                </c:pt>
                <c:pt idx="2">
                  <c:v>0.1401</c:v>
                </c:pt>
                <c:pt idx="3">
                  <c:v>9.0800000000000006E-2</c:v>
                </c:pt>
                <c:pt idx="4">
                  <c:v>6.0400000000000002E-2</c:v>
                </c:pt>
                <c:pt idx="5">
                  <c:v>6.0100000000000001E-2</c:v>
                </c:pt>
                <c:pt idx="6">
                  <c:v>4.3099999999999999E-2</c:v>
                </c:pt>
                <c:pt idx="7">
                  <c:v>3.56E-2</c:v>
                </c:pt>
                <c:pt idx="8">
                  <c:v>3.0599999999999999E-2</c:v>
                </c:pt>
                <c:pt idx="9">
                  <c:v>2.7300000000000001E-2</c:v>
                </c:pt>
                <c:pt idx="10">
                  <c:v>0.16350000000000001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9B8-48D8-A928-58BDB37CA9F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41819772528041E-4"/>
          <c:y val="1.4874227102428255E-3"/>
          <c:w val="0.99934558180227473"/>
          <c:h val="0.77896060541166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the imports to Vietnam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7.164902920501876E-3"/>
                  <c:y val="-7.70081543752758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25-4C07-A868-077DDD0BC2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China</c:v>
                </c:pt>
                <c:pt idx="1">
                  <c:v>South Korea</c:v>
                </c:pt>
                <c:pt idx="2">
                  <c:v>USA</c:v>
                </c:pt>
                <c:pt idx="3">
                  <c:v>EU </c:v>
                </c:pt>
                <c:pt idx="4">
                  <c:v>ASEAN</c:v>
                </c:pt>
                <c:pt idx="5">
                  <c:v>Japan</c:v>
                </c:pt>
                <c:pt idx="6">
                  <c:v>India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34.44</c:v>
                </c:pt>
                <c:pt idx="1">
                  <c:v>22.88</c:v>
                </c:pt>
                <c:pt idx="2">
                  <c:v>6.66</c:v>
                </c:pt>
                <c:pt idx="3">
                  <c:v>6.7</c:v>
                </c:pt>
                <c:pt idx="4">
                  <c:v>16.23</c:v>
                </c:pt>
                <c:pt idx="5">
                  <c:v>8.77</c:v>
                </c:pt>
                <c:pt idx="6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25-4C07-A868-077DDD0BC2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the exports from Vietnam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649029205018925E-3"/>
                  <c:y val="-1.79685693542310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25-4C07-A868-077DDD0BC2A2}"/>
                </c:ext>
              </c:extLst>
            </c:dLbl>
            <c:dLbl>
              <c:idx val="1"/>
              <c:layout>
                <c:manualLayout>
                  <c:x val="1.6121031571129252E-2"/>
                  <c:y val="-1.2834692395879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25-4C07-A868-077DDD0BC2A2}"/>
                </c:ext>
              </c:extLst>
            </c:dLbl>
            <c:dLbl>
              <c:idx val="4"/>
              <c:layout>
                <c:manualLayout>
                  <c:x val="1.43298058410037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25-4C07-A868-077DDD0BC2A2}"/>
                </c:ext>
              </c:extLst>
            </c:dLbl>
            <c:dLbl>
              <c:idx val="5"/>
              <c:layout>
                <c:manualLayout>
                  <c:x val="1.432980584100362E-2"/>
                  <c:y val="-1.7968569354231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25-4C07-A868-077DDD0BC2A2}"/>
                </c:ext>
              </c:extLst>
            </c:dLbl>
            <c:dLbl>
              <c:idx val="6"/>
              <c:layout>
                <c:manualLayout>
                  <c:x val="4.1666666666666666E-3"/>
                  <c:y val="-3.21385009529390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4F-49E4-9009-4F0D4BB967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China</c:v>
                </c:pt>
                <c:pt idx="1">
                  <c:v>South Korea</c:v>
                </c:pt>
                <c:pt idx="2">
                  <c:v>USA</c:v>
                </c:pt>
                <c:pt idx="3">
                  <c:v>EU </c:v>
                </c:pt>
                <c:pt idx="4">
                  <c:v>ASEAN</c:v>
                </c:pt>
                <c:pt idx="5">
                  <c:v>Japan</c:v>
                </c:pt>
                <c:pt idx="6">
                  <c:v>India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15.89</c:v>
                </c:pt>
                <c:pt idx="1">
                  <c:v>9.44</c:v>
                </c:pt>
                <c:pt idx="2">
                  <c:v>27.14</c:v>
                </c:pt>
                <c:pt idx="3">
                  <c:v>20.59</c:v>
                </c:pt>
                <c:pt idx="4">
                  <c:v>12.76</c:v>
                </c:pt>
                <c:pt idx="5">
                  <c:v>9.25</c:v>
                </c:pt>
                <c:pt idx="6">
                  <c:v>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25-4C07-A868-077DDD0BC2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4625896"/>
        <c:axId val="65462064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China</c:v>
                      </c:pt>
                      <c:pt idx="1">
                        <c:v>South Korea</c:v>
                      </c:pt>
                      <c:pt idx="2">
                        <c:v>USA</c:v>
                      </c:pt>
                      <c:pt idx="3">
                        <c:v>EU </c:v>
                      </c:pt>
                      <c:pt idx="4">
                        <c:v>ASEAN</c:v>
                      </c:pt>
                      <c:pt idx="5">
                        <c:v>Japan</c:v>
                      </c:pt>
                      <c:pt idx="6">
                        <c:v>India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3525-4C07-A868-077DDD0BC2A2}"/>
                  </c:ext>
                </c:extLst>
              </c15:ser>
            </c15:filteredBarSeries>
          </c:ext>
        </c:extLst>
      </c:barChart>
      <c:catAx>
        <c:axId val="65462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54620648"/>
        <c:crosses val="autoZero"/>
        <c:auto val="1"/>
        <c:lblAlgn val="ctr"/>
        <c:lblOffset val="100"/>
        <c:noMultiLvlLbl val="0"/>
      </c:catAx>
      <c:valAx>
        <c:axId val="654620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462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716174540682415"/>
          <c:y val="0.89063852996009907"/>
          <c:w val="0.78567637638630539"/>
          <c:h val="7.9799144884450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5 FOREIGN ARBITRATION USERS IN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Singapore</c:v>
                </c:pt>
                <c:pt idx="1">
                  <c:v>South Korea</c:v>
                </c:pt>
                <c:pt idx="2">
                  <c:v>China</c:v>
                </c:pt>
                <c:pt idx="3">
                  <c:v>Thailand</c:v>
                </c:pt>
                <c:pt idx="4">
                  <c:v>UK </c:v>
                </c:pt>
                <c:pt idx="5">
                  <c:v>Japan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A-D644-8EAA-5315A4BFC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590288"/>
        <c:axId val="1587373424"/>
      </c:barChart>
      <c:catAx>
        <c:axId val="157159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373424"/>
        <c:crosses val="autoZero"/>
        <c:auto val="1"/>
        <c:lblAlgn val="ctr"/>
        <c:lblOffset val="100"/>
        <c:noMultiLvlLbl val="0"/>
      </c:catAx>
      <c:valAx>
        <c:axId val="158737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59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45539228188974E-3"/>
          <c:y val="3.4274591380393883E-2"/>
          <c:w val="0.98925179761021675"/>
          <c:h val="0.7561551690061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force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93055555555556E-2"/>
                  <c:y val="-0.32796798609995959"/>
                </c:manualLayout>
              </c:layout>
              <c:tx>
                <c:rich>
                  <a:bodyPr/>
                  <a:lstStyle/>
                  <a:p>
                    <a:pPr>
                      <a:defRPr sz="2200" b="1">
                        <a:solidFill>
                          <a:srgbClr val="663300"/>
                        </a:solidFill>
                      </a:defRPr>
                    </a:pPr>
                    <a:r>
                      <a:rPr lang="en-US" sz="2200" b="1" dirty="0">
                        <a:solidFill>
                          <a:srgbClr val="663300"/>
                        </a:solidFill>
                      </a:rPr>
                      <a:t>66</a:t>
                    </a:r>
                  </a:p>
                  <a:p>
                    <a:pPr>
                      <a:defRPr sz="2200" b="1">
                        <a:solidFill>
                          <a:srgbClr val="663300"/>
                        </a:solidFill>
                      </a:defRPr>
                    </a:pPr>
                    <a:endParaRPr lang="en-US" sz="2200" b="1" dirty="0">
                      <a:solidFill>
                        <a:srgbClr val="6633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10454943132104E-2"/>
                      <c:h val="9.30598078367311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8A8-47F1-AD84-EFEFC0CF2B61}"/>
                </c:ext>
              </c:extLst>
            </c:dLbl>
            <c:dLbl>
              <c:idx val="1"/>
              <c:layout>
                <c:manualLayout>
                  <c:x val="-1.5431664791901026E-3"/>
                  <c:y val="-5.01170686997458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6633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A8-47F1-AD84-EFEFC0CF2B61}"/>
                </c:ext>
              </c:extLst>
            </c:dLbl>
            <c:dLbl>
              <c:idx val="2"/>
              <c:layout>
                <c:manualLayout>
                  <c:x val="-1.6533089613798309E-4"/>
                  <c:y val="-0.15120464108653101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663300"/>
                        </a:solidFill>
                      </a:defRPr>
                    </a:pPr>
                    <a:r>
                      <a:rPr lang="en-US" b="1" dirty="0">
                        <a:solidFill>
                          <a:srgbClr val="663300"/>
                        </a:solidFill>
                      </a:rPr>
                      <a:t>21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A8-47F1-AD84-EFEFC0CF2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6633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BITs</c:v>
                </c:pt>
                <c:pt idx="1">
                  <c:v>Bilateral FTAs</c:v>
                </c:pt>
                <c:pt idx="2">
                  <c:v>Regional/Multilateral FTAs (CPTPP, RCEP, AANZFTA…)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</c:v>
                </c:pt>
                <c:pt idx="1">
                  <c:v>5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A8-47F1-AD84-EFEFC0CF2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825920"/>
        <c:axId val="99827712"/>
      </c:barChart>
      <c:catAx>
        <c:axId val="9982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pPr>
            <a:endParaRPr lang="en-US"/>
          </a:p>
        </c:txPr>
        <c:crossAx val="99827712"/>
        <c:crosses val="autoZero"/>
        <c:auto val="1"/>
        <c:lblAlgn val="ctr"/>
        <c:lblOffset val="100"/>
        <c:noMultiLvlLbl val="0"/>
      </c:catAx>
      <c:valAx>
        <c:axId val="998277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982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F3A51-18B0-C342-9AB2-6682613D2D88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CE3F06-95A9-384C-AF7C-D60611296E08}">
      <dgm:prSet phldrT="[Text]"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</a:rPr>
            <a:t>Manufacturing and processing</a:t>
          </a:r>
        </a:p>
      </dgm:t>
    </dgm:pt>
    <dgm:pt modelId="{99DA4766-6CF5-594E-9DAF-DA5CBEF6ABFD}" type="parTrans" cxnId="{84666C59-B2E3-374B-970D-D41DF404D1C9}">
      <dgm:prSet/>
      <dgm:spPr/>
      <dgm:t>
        <a:bodyPr/>
        <a:lstStyle/>
        <a:p>
          <a:endParaRPr lang="en-US" sz="1600"/>
        </a:p>
      </dgm:t>
    </dgm:pt>
    <dgm:pt modelId="{EB148128-B4D7-0041-B069-7BF19778868B}" type="sibTrans" cxnId="{84666C59-B2E3-374B-970D-D41DF404D1C9}">
      <dgm:prSet/>
      <dgm:spPr/>
      <dgm:t>
        <a:bodyPr/>
        <a:lstStyle/>
        <a:p>
          <a:endParaRPr lang="en-US" sz="1600"/>
        </a:p>
      </dgm:t>
    </dgm:pt>
    <dgm:pt modelId="{47FA3125-C9B8-9D40-877E-0CF7D0CCFA84}">
      <dgm:prSet phldrT="[Text]"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</a:rPr>
            <a:t>Energy</a:t>
          </a:r>
        </a:p>
      </dgm:t>
    </dgm:pt>
    <dgm:pt modelId="{E188A846-69F5-4A40-8987-59AC07FCF699}" type="parTrans" cxnId="{4FCA56FB-4138-014E-BD50-65B773ED6642}">
      <dgm:prSet/>
      <dgm:spPr/>
      <dgm:t>
        <a:bodyPr/>
        <a:lstStyle/>
        <a:p>
          <a:endParaRPr lang="en-US" sz="1600"/>
        </a:p>
      </dgm:t>
    </dgm:pt>
    <dgm:pt modelId="{CBB7FC8B-2848-0545-AFA8-0ECB481772C7}" type="sibTrans" cxnId="{4FCA56FB-4138-014E-BD50-65B773ED6642}">
      <dgm:prSet/>
      <dgm:spPr/>
      <dgm:t>
        <a:bodyPr/>
        <a:lstStyle/>
        <a:p>
          <a:endParaRPr lang="en-US" sz="1600"/>
        </a:p>
      </dgm:t>
    </dgm:pt>
    <dgm:pt modelId="{9A9BA2E4-8316-9F4B-B27F-34362FF6C295}">
      <dgm:prSet phldrT="[Text]"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</a:rPr>
            <a:t>Real Estate</a:t>
          </a:r>
        </a:p>
      </dgm:t>
    </dgm:pt>
    <dgm:pt modelId="{BD108FBC-003B-FD4C-8528-FBF71277FB94}" type="parTrans" cxnId="{78F43A2F-0A31-224D-8F51-5DB1CFAFE025}">
      <dgm:prSet/>
      <dgm:spPr/>
      <dgm:t>
        <a:bodyPr/>
        <a:lstStyle/>
        <a:p>
          <a:endParaRPr lang="en-US" sz="1600"/>
        </a:p>
      </dgm:t>
    </dgm:pt>
    <dgm:pt modelId="{A0B90613-5C25-F048-8E71-5CC372BAF74F}" type="sibTrans" cxnId="{78F43A2F-0A31-224D-8F51-5DB1CFAFE025}">
      <dgm:prSet/>
      <dgm:spPr/>
      <dgm:t>
        <a:bodyPr/>
        <a:lstStyle/>
        <a:p>
          <a:endParaRPr lang="en-US" sz="1600"/>
        </a:p>
      </dgm:t>
    </dgm:pt>
    <dgm:pt modelId="{50D31633-5A49-7045-8E22-83BAEFC93628}">
      <dgm:prSet phldrT="[Text]"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</a:rPr>
            <a:t>Others</a:t>
          </a:r>
        </a:p>
      </dgm:t>
    </dgm:pt>
    <dgm:pt modelId="{27DA1F73-644F-3444-84B4-0FA2F6186E08}" type="parTrans" cxnId="{576D2FD8-41F0-0A43-B8DC-2C335D1AA164}">
      <dgm:prSet/>
      <dgm:spPr/>
      <dgm:t>
        <a:bodyPr/>
        <a:lstStyle/>
        <a:p>
          <a:endParaRPr lang="en-US" sz="1600"/>
        </a:p>
      </dgm:t>
    </dgm:pt>
    <dgm:pt modelId="{EDDC2F90-D2A0-1445-803C-0479F3E38AC8}" type="sibTrans" cxnId="{576D2FD8-41F0-0A43-B8DC-2C335D1AA164}">
      <dgm:prSet/>
      <dgm:spPr/>
      <dgm:t>
        <a:bodyPr/>
        <a:lstStyle/>
        <a:p>
          <a:endParaRPr lang="en-US" sz="1600"/>
        </a:p>
      </dgm:t>
    </dgm:pt>
    <dgm:pt modelId="{78E94E10-363C-BA42-9CC2-020CF2BE526C}" type="pres">
      <dgm:prSet presAssocID="{B2DF3A51-18B0-C342-9AB2-6682613D2D88}" presName="diagram" presStyleCnt="0">
        <dgm:presLayoutVars>
          <dgm:dir/>
          <dgm:resizeHandles val="exact"/>
        </dgm:presLayoutVars>
      </dgm:prSet>
      <dgm:spPr/>
    </dgm:pt>
    <dgm:pt modelId="{D4F19D8F-27C2-2F48-9F7B-977A7615A4E5}" type="pres">
      <dgm:prSet presAssocID="{C9CE3F06-95A9-384C-AF7C-D60611296E08}" presName="node" presStyleLbl="node1" presStyleIdx="0" presStyleCnt="4">
        <dgm:presLayoutVars>
          <dgm:bulletEnabled val="1"/>
        </dgm:presLayoutVars>
      </dgm:prSet>
      <dgm:spPr/>
    </dgm:pt>
    <dgm:pt modelId="{22357DE5-D9D2-4C49-A74F-5684975FF1EF}" type="pres">
      <dgm:prSet presAssocID="{EB148128-B4D7-0041-B069-7BF19778868B}" presName="sibTrans" presStyleCnt="0"/>
      <dgm:spPr/>
    </dgm:pt>
    <dgm:pt modelId="{559F09E7-A064-C744-8431-F603E2547ACC}" type="pres">
      <dgm:prSet presAssocID="{47FA3125-C9B8-9D40-877E-0CF7D0CCFA84}" presName="node" presStyleLbl="node1" presStyleIdx="1" presStyleCnt="4">
        <dgm:presLayoutVars>
          <dgm:bulletEnabled val="1"/>
        </dgm:presLayoutVars>
      </dgm:prSet>
      <dgm:spPr/>
    </dgm:pt>
    <dgm:pt modelId="{9E8CD530-50AB-6D43-8C08-9A6F54883D1C}" type="pres">
      <dgm:prSet presAssocID="{CBB7FC8B-2848-0545-AFA8-0ECB481772C7}" presName="sibTrans" presStyleCnt="0"/>
      <dgm:spPr/>
    </dgm:pt>
    <dgm:pt modelId="{E121B976-F2B7-8F4A-B990-0CC879E58F1A}" type="pres">
      <dgm:prSet presAssocID="{9A9BA2E4-8316-9F4B-B27F-34362FF6C295}" presName="node" presStyleLbl="node1" presStyleIdx="2" presStyleCnt="4">
        <dgm:presLayoutVars>
          <dgm:bulletEnabled val="1"/>
        </dgm:presLayoutVars>
      </dgm:prSet>
      <dgm:spPr/>
    </dgm:pt>
    <dgm:pt modelId="{3D2E0980-355C-814D-AF12-CBD1ED508F26}" type="pres">
      <dgm:prSet presAssocID="{A0B90613-5C25-F048-8E71-5CC372BAF74F}" presName="sibTrans" presStyleCnt="0"/>
      <dgm:spPr/>
    </dgm:pt>
    <dgm:pt modelId="{311A6C7D-6EE5-7A4E-8104-2F1B9F449373}" type="pres">
      <dgm:prSet presAssocID="{50D31633-5A49-7045-8E22-83BAEFC93628}" presName="node" presStyleLbl="node1" presStyleIdx="3" presStyleCnt="4">
        <dgm:presLayoutVars>
          <dgm:bulletEnabled val="1"/>
        </dgm:presLayoutVars>
      </dgm:prSet>
      <dgm:spPr/>
    </dgm:pt>
  </dgm:ptLst>
  <dgm:cxnLst>
    <dgm:cxn modelId="{78F43A2F-0A31-224D-8F51-5DB1CFAFE025}" srcId="{B2DF3A51-18B0-C342-9AB2-6682613D2D88}" destId="{9A9BA2E4-8316-9F4B-B27F-34362FF6C295}" srcOrd="2" destOrd="0" parTransId="{BD108FBC-003B-FD4C-8528-FBF71277FB94}" sibTransId="{A0B90613-5C25-F048-8E71-5CC372BAF74F}"/>
    <dgm:cxn modelId="{D99F0A65-83D7-164B-AB9B-155460CD9B83}" type="presOf" srcId="{B2DF3A51-18B0-C342-9AB2-6682613D2D88}" destId="{78E94E10-363C-BA42-9CC2-020CF2BE526C}" srcOrd="0" destOrd="0" presId="urn:microsoft.com/office/officeart/2005/8/layout/default"/>
    <dgm:cxn modelId="{9DA1EC6F-2F66-2D47-BAD2-2B0649DD4B0F}" type="presOf" srcId="{50D31633-5A49-7045-8E22-83BAEFC93628}" destId="{311A6C7D-6EE5-7A4E-8104-2F1B9F449373}" srcOrd="0" destOrd="0" presId="urn:microsoft.com/office/officeart/2005/8/layout/default"/>
    <dgm:cxn modelId="{84666C59-B2E3-374B-970D-D41DF404D1C9}" srcId="{B2DF3A51-18B0-C342-9AB2-6682613D2D88}" destId="{C9CE3F06-95A9-384C-AF7C-D60611296E08}" srcOrd="0" destOrd="0" parTransId="{99DA4766-6CF5-594E-9DAF-DA5CBEF6ABFD}" sibTransId="{EB148128-B4D7-0041-B069-7BF19778868B}"/>
    <dgm:cxn modelId="{809D547A-FDA0-7C46-B32B-8AB7BE03067A}" type="presOf" srcId="{C9CE3F06-95A9-384C-AF7C-D60611296E08}" destId="{D4F19D8F-27C2-2F48-9F7B-977A7615A4E5}" srcOrd="0" destOrd="0" presId="urn:microsoft.com/office/officeart/2005/8/layout/default"/>
    <dgm:cxn modelId="{700637BE-6CCF-8A42-AAF4-B3CECC3578DE}" type="presOf" srcId="{9A9BA2E4-8316-9F4B-B27F-34362FF6C295}" destId="{E121B976-F2B7-8F4A-B990-0CC879E58F1A}" srcOrd="0" destOrd="0" presId="urn:microsoft.com/office/officeart/2005/8/layout/default"/>
    <dgm:cxn modelId="{086A49C2-7433-4B42-A28E-9A6B506A5B22}" type="presOf" srcId="{47FA3125-C9B8-9D40-877E-0CF7D0CCFA84}" destId="{559F09E7-A064-C744-8431-F603E2547ACC}" srcOrd="0" destOrd="0" presId="urn:microsoft.com/office/officeart/2005/8/layout/default"/>
    <dgm:cxn modelId="{576D2FD8-41F0-0A43-B8DC-2C335D1AA164}" srcId="{B2DF3A51-18B0-C342-9AB2-6682613D2D88}" destId="{50D31633-5A49-7045-8E22-83BAEFC93628}" srcOrd="3" destOrd="0" parTransId="{27DA1F73-644F-3444-84B4-0FA2F6186E08}" sibTransId="{EDDC2F90-D2A0-1445-803C-0479F3E38AC8}"/>
    <dgm:cxn modelId="{4FCA56FB-4138-014E-BD50-65B773ED6642}" srcId="{B2DF3A51-18B0-C342-9AB2-6682613D2D88}" destId="{47FA3125-C9B8-9D40-877E-0CF7D0CCFA84}" srcOrd="1" destOrd="0" parTransId="{E188A846-69F5-4A40-8987-59AC07FCF699}" sibTransId="{CBB7FC8B-2848-0545-AFA8-0ECB481772C7}"/>
    <dgm:cxn modelId="{5E2073D6-6928-E541-AEBA-3BB90C228632}" type="presParOf" srcId="{78E94E10-363C-BA42-9CC2-020CF2BE526C}" destId="{D4F19D8F-27C2-2F48-9F7B-977A7615A4E5}" srcOrd="0" destOrd="0" presId="urn:microsoft.com/office/officeart/2005/8/layout/default"/>
    <dgm:cxn modelId="{B32FC6DA-C30B-1145-B565-6AC5E043C28A}" type="presParOf" srcId="{78E94E10-363C-BA42-9CC2-020CF2BE526C}" destId="{22357DE5-D9D2-4C49-A74F-5684975FF1EF}" srcOrd="1" destOrd="0" presId="urn:microsoft.com/office/officeart/2005/8/layout/default"/>
    <dgm:cxn modelId="{514AB70C-083F-E54F-8C30-783A50960C54}" type="presParOf" srcId="{78E94E10-363C-BA42-9CC2-020CF2BE526C}" destId="{559F09E7-A064-C744-8431-F603E2547ACC}" srcOrd="2" destOrd="0" presId="urn:microsoft.com/office/officeart/2005/8/layout/default"/>
    <dgm:cxn modelId="{6D700D96-6E51-C14E-A273-AFD161277EE6}" type="presParOf" srcId="{78E94E10-363C-BA42-9CC2-020CF2BE526C}" destId="{9E8CD530-50AB-6D43-8C08-9A6F54883D1C}" srcOrd="3" destOrd="0" presId="urn:microsoft.com/office/officeart/2005/8/layout/default"/>
    <dgm:cxn modelId="{88E0D95D-9BB5-FC49-AB35-8420FEFC4B4D}" type="presParOf" srcId="{78E94E10-363C-BA42-9CC2-020CF2BE526C}" destId="{E121B976-F2B7-8F4A-B990-0CC879E58F1A}" srcOrd="4" destOrd="0" presId="urn:microsoft.com/office/officeart/2005/8/layout/default"/>
    <dgm:cxn modelId="{A5AABEA5-97EA-034E-8554-5FB800D21067}" type="presParOf" srcId="{78E94E10-363C-BA42-9CC2-020CF2BE526C}" destId="{3D2E0980-355C-814D-AF12-CBD1ED508F26}" srcOrd="5" destOrd="0" presId="urn:microsoft.com/office/officeart/2005/8/layout/default"/>
    <dgm:cxn modelId="{707CD473-3C46-8E43-A0A6-F6009D03AD06}" type="presParOf" srcId="{78E94E10-363C-BA42-9CC2-020CF2BE526C}" destId="{311A6C7D-6EE5-7A4E-8104-2F1B9F44937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19D8F-27C2-2F48-9F7B-977A7615A4E5}">
      <dsp:nvSpPr>
        <dsp:cNvPr id="0" name=""/>
        <dsp:cNvSpPr/>
      </dsp:nvSpPr>
      <dsp:spPr>
        <a:xfrm>
          <a:off x="2616" y="167545"/>
          <a:ext cx="2075448" cy="124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</a:rPr>
            <a:t>Manufacturing and processing</a:t>
          </a:r>
        </a:p>
      </dsp:txBody>
      <dsp:txXfrm>
        <a:off x="2616" y="167545"/>
        <a:ext cx="2075448" cy="1245268"/>
      </dsp:txXfrm>
    </dsp:sp>
    <dsp:sp modelId="{559F09E7-A064-C744-8431-F603E2547ACC}">
      <dsp:nvSpPr>
        <dsp:cNvPr id="0" name=""/>
        <dsp:cNvSpPr/>
      </dsp:nvSpPr>
      <dsp:spPr>
        <a:xfrm>
          <a:off x="2285609" y="167545"/>
          <a:ext cx="2075448" cy="124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anose="02040503050406030204" pitchFamily="18" charset="0"/>
            </a:rPr>
            <a:t>Energy</a:t>
          </a:r>
        </a:p>
      </dsp:txBody>
      <dsp:txXfrm>
        <a:off x="2285609" y="167545"/>
        <a:ext cx="2075448" cy="1245268"/>
      </dsp:txXfrm>
    </dsp:sp>
    <dsp:sp modelId="{E121B976-F2B7-8F4A-B990-0CC879E58F1A}">
      <dsp:nvSpPr>
        <dsp:cNvPr id="0" name=""/>
        <dsp:cNvSpPr/>
      </dsp:nvSpPr>
      <dsp:spPr>
        <a:xfrm>
          <a:off x="4568601" y="167545"/>
          <a:ext cx="2075448" cy="124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anose="02040503050406030204" pitchFamily="18" charset="0"/>
            </a:rPr>
            <a:t>Real Estate</a:t>
          </a:r>
        </a:p>
      </dsp:txBody>
      <dsp:txXfrm>
        <a:off x="4568601" y="167545"/>
        <a:ext cx="2075448" cy="1245268"/>
      </dsp:txXfrm>
    </dsp:sp>
    <dsp:sp modelId="{311A6C7D-6EE5-7A4E-8104-2F1B9F449373}">
      <dsp:nvSpPr>
        <dsp:cNvPr id="0" name=""/>
        <dsp:cNvSpPr/>
      </dsp:nvSpPr>
      <dsp:spPr>
        <a:xfrm>
          <a:off x="6851594" y="167545"/>
          <a:ext cx="2075448" cy="124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anose="02040503050406030204" pitchFamily="18" charset="0"/>
            </a:rPr>
            <a:t>Others</a:t>
          </a:r>
        </a:p>
      </dsp:txBody>
      <dsp:txXfrm>
        <a:off x="6851594" y="167545"/>
        <a:ext cx="2075448" cy="124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7FF50F-DD27-4939-99E6-2A4AE080B340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C0EAF4-0B44-445C-807B-F593DCC01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8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D37E00-503E-4BD3-B1B1-BA6A7F8CECC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09045E-D70F-4ABE-865F-21847FC56D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.gov.vn/Pages/tinbai.aspx?idTin=43230&amp;idcm=5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mg.vietnamfinance.vn/upload/news/hoanghung_btv/2019/5/27/bai-cao-tinh-hinh-fdi-5-thang-dau-nam-2019.pd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vietnamfinance.vn/upload/news/hoanghung_btv/2019/5/27/bai-cao-tinh-hinh-fdi-5-thang-dau-nam-2019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vietnamfinance.vn/upload/news/hoanghung_btv/2019/5/27/bai-cao-tinh-hinh-fdi-5-thang-dau-nam-2019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mentpolicyhub.unctad.org/IIA/CountryOtherIias/229#iiaInnerMen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9045E-D70F-4ABE-865F-21847FC56D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6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https://iccwbo.org/dispute-resolution-services/arbitration/icc-arbitral-tribunals/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718Apr-2018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 Xuan Hop	Vietnam	Co-arbitrator	Claimant(s)	Active	Pending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718Apr-2018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Nguyen Ngoc Bich	Vietnam	Co-arbitrator	Respondent(s)	Active	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9045E-D70F-4ABE-865F-21847FC56D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http://www.mpi.gov.vn/Pages/tinbai.aspx?idTin=43230&amp;idcm=54</a:t>
            </a:r>
            <a:endParaRPr lang="en-US" dirty="0"/>
          </a:p>
          <a:p>
            <a:r>
              <a:rPr lang="en-US" dirty="0">
                <a:hlinkClick r:id="rId4"/>
              </a:rPr>
              <a:t>https://img.vietnamfinance.vn/upload/news/hoanghung_btv/2019/5/27/bai-cao-tinh-hinh-fdi-5-thang-dau-nam-2019.pdf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0FFCE-33FD-418A-8232-64966DE6B0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2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1" i="1" dirty="0"/>
          </a:p>
          <a:p>
            <a:r>
              <a:rPr lang="en-US" dirty="0"/>
              <a:t>http://www.gso.gov.vn/default.aspx?tabid=629&amp;ItemID=19108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0FFCE-33FD-418A-8232-64966DE6B0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 is the largest importer to Vietnam, and Vietnam’s third largest export market.</a:t>
            </a:r>
            <a:endParaRPr lang="en-US" b="1" i="1" dirty="0"/>
          </a:p>
          <a:p>
            <a:r>
              <a:rPr lang="en-US" dirty="0"/>
              <a:t>http://www.gso.gov.vn/default.aspx?tabid=629&amp;ItemID=19108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https://img.vietnamfinance.vn/upload/news/hoanghung_btv/2019/5/27/bai-cao-tinh-hinh-fdi-5-thang-dau-nam-2019.pdf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9045E-D70F-4ABE-865F-21847FC56D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8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 is the largest importer to Vietnam, and Vietnam’s third largest export market.</a:t>
            </a:r>
            <a:endParaRPr lang="en-US" b="1" i="1" dirty="0"/>
          </a:p>
          <a:p>
            <a:r>
              <a:rPr lang="en-US" dirty="0"/>
              <a:t>http://www.gso.gov.vn/default.aspx?tabid=629&amp;ItemID=19108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https://img.vietnamfinance.vn/upload/news/hoanghung_btv/2019/5/27/bai-cao-tinh-hinh-fdi-5-thang-dau-nam-2019.pdf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9045E-D70F-4ABE-865F-21847FC56D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4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VIAC 2018 Annual Report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9045E-D70F-4ABE-865F-21847FC56D1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3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https://investmentpolicyhub.unctad.org/IIA/CountryOtherIias/229#iiaInnerMenu</a:t>
            </a:r>
            <a:endParaRPr lang="en-US" dirty="0"/>
          </a:p>
          <a:p>
            <a:r>
              <a:rPr lang="en-US" dirty="0"/>
              <a:t>FTAs: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0FFCE-33FD-418A-8232-64966DE6B0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38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9045E-D70F-4ABE-865F-21847FC56D1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9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004D-342D-4FE2-BFE7-DF1B2E64B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8CAB6-81D1-43D0-8C78-926B9D1EB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8FE30-1AB7-435C-ADC3-4BE16A56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8492-7603-4F1D-9829-4DE7D091A61A}" type="datetime1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2825F-E7AE-4198-933F-D61661EB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Trong Dat PHAN | Vietnam International Arbitration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CFBC9-457A-4FDB-B8B3-58343F74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1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58C8-E2DB-4BC7-A471-E2DEB5EF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0FA4A-F82A-46F5-9F20-712E6E4D6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E579F-A5BB-4426-A3D9-1B4D9302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45CF-4EC9-43C3-9930-0E1AC538220E}" type="datetime1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D0C88-A52A-4E0B-8225-DCB73CED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Trong Dat PHAN | Vietnam International Arbitration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032D6-ADD8-405D-8B81-AC2D5B16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4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851E3-3432-4923-87BA-CDA6352EA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02AEB-719E-4BF3-B1C5-641F9BEA8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821D5-D3D4-4FE1-B5CD-A12EF574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2349-A1DE-47DF-AD79-30FAF56C6E08}" type="datetime1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B9E9-1647-416C-80D3-64FD9F07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Trong Dat PHAN | Vietnam International Arbitration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7ACF2-5091-4135-A775-3BB268FDB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1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4737-424D-43D3-953C-A86EE711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F74A2-8ACA-4A7E-9166-4A8C26310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7A716-0534-4E16-85D4-BA90C8B5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FBD2-2785-4C12-B209-5CFF5B91556D}" type="datetime1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F6D67-F159-4CA7-AB3E-BC8F0409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Trong Dat PHAN | Vietnam International Arbitration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58909-2E58-40A8-BCB7-1C08D273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B6C8-0C00-426D-AF3C-9D634DCC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91DBC-CBF8-4D8C-AFB5-368418464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80E1F-91E9-45B0-8543-88BFC5C6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7237-17F1-49A1-A044-DD773DCB9EBC}" type="datetime1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1D9F7-EA7F-4105-8997-8643944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Trong Dat PHAN | Vietnam International Arbitration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1957-5EEC-4790-967B-505F6BCF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6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3A84-20DB-4A58-A653-E50E7D58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21101-E747-4D40-B82B-F9D0F7C97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0BE2-9E0C-4859-B89F-834516D34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F508A-0CBA-4334-8240-6ABD1C86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0F85-2F6C-4EA3-A327-58AD0E8B8247}" type="datetime1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AD14D-32F5-4639-A5B5-F1FC24D9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Trong Dat PHAN | Vietnam International Arbitration Centre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68A76-D93A-49D2-814C-C698CA75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9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7231-9621-4213-A4B2-9E976547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37A3C-1FBF-4262-A24A-BBDF800D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40FC5-607D-482D-A0C3-D3C99A003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5FAE1-E21F-42E3-95A8-A3C409830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0183D7-974B-4F02-8AD5-E1CB07186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ED4BC-1C9C-4854-884C-39D5957D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3DFC-9A85-4F4A-B464-B8661AB7AA3A}" type="datetime1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26414-21E2-4C00-A706-B01887A2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Trong Dat PHAN | Vietnam International Arbitration Centre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5C5E9-2C84-49CF-9AC3-28A890C0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0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34D6-E910-4B9B-96C2-3C1AFB7C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BB86C-9509-488B-9394-FBEAD941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D886-7CD4-4732-AA03-0FBD890A4639}" type="datetime1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7F161-6A82-425B-99D1-77EF83D6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Trong Dat PHAN | Vietnam International Arbitration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1BC7C-4433-4A4E-84BB-1DC337B1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8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16D5A-9F12-4BE3-B883-95967079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1C81-7F53-444C-B606-F53F55EA1EE5}" type="datetime1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C9C84-C2C2-4F1E-A5FD-579A2CBF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Trong Dat PHAN | Vietnam International Arbitration Centre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F887-12B3-4899-888D-8B7A53BD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8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0F2A-3D92-4106-BFDD-27A5E814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BBD59-AE89-476F-9DF7-31C95C365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46262-4722-4C49-8031-7334B063A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4BC54-B8C8-4103-8392-374467A1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4725-4C73-4583-B200-609E0CE4C18E}" type="datetime1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B953A-39F6-48E6-859D-B7CD65F8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Trong Dat PHAN | Vietnam International Arbitration Centre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A84B2-3777-4D00-838A-94F813E3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5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615E-1FBE-4352-A173-3F19521E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2E634-9DB3-413E-898B-4729830FD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0E328-CA28-4FB2-AE99-10109ABF3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E2216-CF58-4C89-9EAE-55B0170C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CADF-AD05-4864-8353-C3E0C84DA53E}" type="datetime1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39981-D940-4A2C-BDB2-55C5049C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Trong Dat PHAN | Vietnam International Arbitration Centre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67429-31E4-4562-8961-4A14EF70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8640B-BFE9-47D0-B598-DAAE1B1E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E14E8-CA54-4B64-B2A9-F37839AF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69C54-EE6F-4787-AAC6-85C810401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174E8-8B4B-4F6E-B6EF-B0316FBDFCF7}" type="datetime1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6858-78BE-4FEE-AFC7-A0AA44AFA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Trong Dat PHAN | Vietnam International Arbitration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2CD46-87DB-4568-8199-C1D4D42F5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F888A-EAF0-4D49-9AC4-1F3CCBB51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6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investmentpolicyhub.unctad.org/IIA/CountryOtherIias/229#iiaInnerMen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zung.nguyen@adr.com.v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adr.com.v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8331" y="132691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7AF8A6-90CF-410E-957F-548EC89E2D9D}"/>
              </a:ext>
            </a:extLst>
          </p:cNvPr>
          <p:cNvGrpSpPr/>
          <p:nvPr/>
        </p:nvGrpSpPr>
        <p:grpSpPr>
          <a:xfrm>
            <a:off x="1" y="-16041"/>
            <a:ext cx="9143999" cy="177591"/>
            <a:chOff x="1" y="-16041"/>
            <a:chExt cx="9143999" cy="1775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AEB512-7DA4-48C7-B9FA-147A91D9528D}"/>
                </a:ext>
              </a:extLst>
            </p:cNvPr>
            <p:cNvSpPr/>
            <p:nvPr/>
          </p:nvSpPr>
          <p:spPr>
            <a:xfrm>
              <a:off x="1" y="-16040"/>
              <a:ext cx="3764478" cy="1775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08A498-F1E4-4D45-A830-72F2D04F060D}"/>
                </a:ext>
              </a:extLst>
            </p:cNvPr>
            <p:cNvSpPr/>
            <p:nvPr/>
          </p:nvSpPr>
          <p:spPr>
            <a:xfrm>
              <a:off x="3764477" y="-16041"/>
              <a:ext cx="5379523" cy="17759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3665B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1" name="Picture Placeholder 16">
            <a:extLst>
              <a:ext uri="{FF2B5EF4-FFF2-40B4-BE49-F238E27FC236}">
                <a16:creationId xmlns:a16="http://schemas.microsoft.com/office/drawing/2014/main" id="{2EA8E132-89BB-4269-875C-548AE83C2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" y="822913"/>
            <a:ext cx="4085113" cy="328851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072955C-6063-4ED0-A6CC-21FE46F94E9D}"/>
              </a:ext>
            </a:extLst>
          </p:cNvPr>
          <p:cNvSpPr txBox="1">
            <a:spLocks/>
          </p:cNvSpPr>
          <p:nvPr/>
        </p:nvSpPr>
        <p:spPr>
          <a:xfrm>
            <a:off x="3817233" y="392638"/>
            <a:ext cx="5171472" cy="3896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53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 GEOPOLITICS OF LAW</a:t>
            </a:r>
          </a:p>
          <a:p>
            <a:pPr algn="ctr" defTabSz="914400"/>
            <a:r>
              <a:rPr lang="en-US" sz="40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Vietnam’s position</a:t>
            </a:r>
            <a:r>
              <a:rPr lang="en-US" sz="53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B0EFC65-A7C7-461A-85F0-AF26C14373CD}"/>
              </a:ext>
            </a:extLst>
          </p:cNvPr>
          <p:cNvSpPr txBox="1">
            <a:spLocks/>
          </p:cNvSpPr>
          <p:nvPr/>
        </p:nvSpPr>
        <p:spPr>
          <a:xfrm>
            <a:off x="137230" y="5228726"/>
            <a:ext cx="8798719" cy="1460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NGUYEN MANH DZUNG</a:t>
            </a:r>
          </a:p>
          <a:p>
            <a:pPr indent="-228600" algn="r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DIRECTOR| ADR VIETNAM CHAMBERS LLC</a:t>
            </a:r>
          </a:p>
          <a:p>
            <a:pPr indent="-228600" algn="r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MEMBER | ICC INTERNATIONAL COURT OF ARBITRATION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8B4093-2021-4F01-8934-B3BA2A2799F3}"/>
              </a:ext>
            </a:extLst>
          </p:cNvPr>
          <p:cNvSpPr/>
          <p:nvPr/>
        </p:nvSpPr>
        <p:spPr>
          <a:xfrm>
            <a:off x="4120738" y="4520583"/>
            <a:ext cx="48152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5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Singapore, 26</a:t>
            </a:r>
            <a:r>
              <a:rPr lang="en-US" sz="2500" b="1" i="1" baseline="300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5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June 2019</a:t>
            </a:r>
            <a:endParaRPr lang="en-US" sz="25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9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796" y="205699"/>
            <a:ext cx="7011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6041"/>
            <a:ext cx="4572000" cy="177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-16042"/>
            <a:ext cx="4572000" cy="177592"/>
          </a:xfrm>
          <a:prstGeom prst="rect">
            <a:avLst/>
          </a:prstGeom>
          <a:solidFill>
            <a:srgbClr val="3665B0"/>
          </a:solidFill>
          <a:ln>
            <a:solidFill>
              <a:srgbClr val="3665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575310" y="782985"/>
            <a:ext cx="6466758" cy="1"/>
          </a:xfrm>
          <a:prstGeom prst="line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entagon 7"/>
          <p:cNvSpPr/>
          <p:nvPr/>
        </p:nvSpPr>
        <p:spPr>
          <a:xfrm rot="5400000">
            <a:off x="50328" y="458737"/>
            <a:ext cx="609600" cy="464457"/>
          </a:xfrm>
          <a:prstGeom prst="homePlate">
            <a:avLst/>
          </a:prstGeom>
          <a:solidFill>
            <a:srgbClr val="6633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6" y="-4690"/>
            <a:ext cx="1971304" cy="15883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8331" y="132691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97F11F-56BE-4CF2-B3A8-9ABF47D27624}"/>
              </a:ext>
            </a:extLst>
          </p:cNvPr>
          <p:cNvGrpSpPr/>
          <p:nvPr/>
        </p:nvGrpSpPr>
        <p:grpSpPr>
          <a:xfrm>
            <a:off x="1" y="-16041"/>
            <a:ext cx="9143999" cy="177591"/>
            <a:chOff x="1" y="-16041"/>
            <a:chExt cx="9143999" cy="1775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6C785-9299-4730-9388-60B536F4F42D}"/>
                </a:ext>
              </a:extLst>
            </p:cNvPr>
            <p:cNvSpPr/>
            <p:nvPr/>
          </p:nvSpPr>
          <p:spPr>
            <a:xfrm>
              <a:off x="1" y="-16040"/>
              <a:ext cx="3764478" cy="1775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747E0A-7D47-4F31-AC3E-5E9DFFCC9DEA}"/>
                </a:ext>
              </a:extLst>
            </p:cNvPr>
            <p:cNvSpPr/>
            <p:nvPr/>
          </p:nvSpPr>
          <p:spPr>
            <a:xfrm>
              <a:off x="3764477" y="-16041"/>
              <a:ext cx="5379523" cy="17759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3665B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3C628BA-36DC-4623-ABE1-692AF901CA07}"/>
              </a:ext>
            </a:extLst>
          </p:cNvPr>
          <p:cNvSpPr txBox="1">
            <a:spLocks/>
          </p:cNvSpPr>
          <p:nvPr/>
        </p:nvSpPr>
        <p:spPr>
          <a:xfrm>
            <a:off x="404445" y="1513349"/>
            <a:ext cx="8229600" cy="516705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28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AF3D23F-02BF-4499-898D-2EF3D6C795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5" t="28323" r="24293" b="5683"/>
          <a:stretch/>
        </p:blipFill>
        <p:spPr>
          <a:xfrm>
            <a:off x="31458" y="1668778"/>
            <a:ext cx="9073384" cy="46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9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7"/>
          <p:cNvSpPr txBox="1"/>
          <p:nvPr/>
        </p:nvSpPr>
        <p:spPr>
          <a:xfrm>
            <a:off x="600419" y="184012"/>
            <a:ext cx="7080541" cy="64852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INVESTMENT CLIMATE</a:t>
            </a:r>
            <a:endParaRPr lang="en-US" sz="3500" b="1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文字方塊 7"/>
          <p:cNvSpPr txBox="1"/>
          <p:nvPr/>
        </p:nvSpPr>
        <p:spPr>
          <a:xfrm>
            <a:off x="836023" y="923401"/>
            <a:ext cx="6557554" cy="787021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Foreign direct investment to Vietnam by country as of 20 May </a:t>
            </a:r>
            <a:r>
              <a:rPr lang="vi-VN" sz="2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201</a:t>
            </a:r>
            <a:r>
              <a:rPr lang="en-US" sz="2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vi-VN" sz="2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6">
            <a:extLst>
              <a:ext uri="{FF2B5EF4-FFF2-40B4-BE49-F238E27FC236}">
                <a16:creationId xmlns:a16="http://schemas.microsoft.com/office/drawing/2014/main" id="{60283BAB-250B-4DC7-9A00-E0BD13B54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214212"/>
              </p:ext>
            </p:extLst>
          </p:nvPr>
        </p:nvGraphicFramePr>
        <p:xfrm>
          <a:off x="0" y="1802944"/>
          <a:ext cx="9143999" cy="476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2F0653-C38D-4279-B484-5D769EFCE7B7}"/>
              </a:ext>
            </a:extLst>
          </p:cNvPr>
          <p:cNvCxnSpPr>
            <a:cxnSpLocks/>
          </p:cNvCxnSpPr>
          <p:nvPr/>
        </p:nvCxnSpPr>
        <p:spPr>
          <a:xfrm flipV="1">
            <a:off x="575310" y="782985"/>
            <a:ext cx="6466758" cy="1"/>
          </a:xfrm>
          <a:prstGeom prst="line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entagon 7">
            <a:extLst>
              <a:ext uri="{FF2B5EF4-FFF2-40B4-BE49-F238E27FC236}">
                <a16:creationId xmlns:a16="http://schemas.microsoft.com/office/drawing/2014/main" id="{4C1099D9-E3BF-4AAF-B352-B3962F9F4793}"/>
              </a:ext>
            </a:extLst>
          </p:cNvPr>
          <p:cNvSpPr/>
          <p:nvPr/>
        </p:nvSpPr>
        <p:spPr>
          <a:xfrm rot="5400000">
            <a:off x="50328" y="458737"/>
            <a:ext cx="609600" cy="464457"/>
          </a:xfrm>
          <a:prstGeom prst="homePlate">
            <a:avLst/>
          </a:prstGeom>
          <a:solidFill>
            <a:srgbClr val="6633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4AFCBD0-90D1-4938-B144-FD649BC9E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6" y="-4690"/>
            <a:ext cx="1971304" cy="1588380"/>
          </a:xfrm>
          <a:prstGeom prst="rect">
            <a:avLst/>
          </a:prstGeom>
        </p:spPr>
      </p:pic>
      <p:grpSp>
        <p:nvGrpSpPr>
          <p:cNvPr id="11" name="Group 14">
            <a:extLst>
              <a:ext uri="{FF2B5EF4-FFF2-40B4-BE49-F238E27FC236}">
                <a16:creationId xmlns:a16="http://schemas.microsoft.com/office/drawing/2014/main" id="{DE697A05-09F7-4F64-B810-AA0599C1F4A0}"/>
              </a:ext>
            </a:extLst>
          </p:cNvPr>
          <p:cNvGrpSpPr/>
          <p:nvPr/>
        </p:nvGrpSpPr>
        <p:grpSpPr>
          <a:xfrm>
            <a:off x="1" y="-16041"/>
            <a:ext cx="9143999" cy="177591"/>
            <a:chOff x="1" y="-16041"/>
            <a:chExt cx="9143999" cy="177591"/>
          </a:xfrm>
        </p:grpSpPr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057BB3EE-4A80-405E-ADA1-C7F65DF8C09F}"/>
                </a:ext>
              </a:extLst>
            </p:cNvPr>
            <p:cNvSpPr/>
            <p:nvPr/>
          </p:nvSpPr>
          <p:spPr>
            <a:xfrm>
              <a:off x="1" y="-16040"/>
              <a:ext cx="3764478" cy="1775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6BC021D2-AD4D-4213-8B9A-1DC3AE4D7BF6}"/>
                </a:ext>
              </a:extLst>
            </p:cNvPr>
            <p:cNvSpPr/>
            <p:nvPr/>
          </p:nvSpPr>
          <p:spPr>
            <a:xfrm>
              <a:off x="3764477" y="-16041"/>
              <a:ext cx="5379523" cy="17759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3665B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93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7C9DC624-A10A-4D02-9147-2A1402309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989314"/>
              </p:ext>
            </p:extLst>
          </p:nvPr>
        </p:nvGraphicFramePr>
        <p:xfrm>
          <a:off x="0" y="1273172"/>
          <a:ext cx="9144000" cy="5584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5FA95C30-FA2D-42DE-924A-7525F7F99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6" y="-4690"/>
            <a:ext cx="1971304" cy="1588380"/>
          </a:xfrm>
          <a:prstGeom prst="rect">
            <a:avLst/>
          </a:prstGeom>
        </p:spPr>
      </p:pic>
      <p:grpSp>
        <p:nvGrpSpPr>
          <p:cNvPr id="7" name="Group 14">
            <a:extLst>
              <a:ext uri="{FF2B5EF4-FFF2-40B4-BE49-F238E27FC236}">
                <a16:creationId xmlns:a16="http://schemas.microsoft.com/office/drawing/2014/main" id="{0E0A1EE9-FED5-4560-873D-6AF8C12D6306}"/>
              </a:ext>
            </a:extLst>
          </p:cNvPr>
          <p:cNvGrpSpPr/>
          <p:nvPr/>
        </p:nvGrpSpPr>
        <p:grpSpPr>
          <a:xfrm>
            <a:off x="1" y="-16041"/>
            <a:ext cx="9143999" cy="177591"/>
            <a:chOff x="1" y="-16041"/>
            <a:chExt cx="9143999" cy="177591"/>
          </a:xfrm>
        </p:grpSpPr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2A3A056F-3544-4597-9018-07021158E6FF}"/>
                </a:ext>
              </a:extLst>
            </p:cNvPr>
            <p:cNvSpPr/>
            <p:nvPr/>
          </p:nvSpPr>
          <p:spPr>
            <a:xfrm>
              <a:off x="1" y="-16040"/>
              <a:ext cx="3764478" cy="1775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F9A0AFE9-6598-4EB2-9D27-C19C4423AED1}"/>
                </a:ext>
              </a:extLst>
            </p:cNvPr>
            <p:cNvSpPr/>
            <p:nvPr/>
          </p:nvSpPr>
          <p:spPr>
            <a:xfrm>
              <a:off x="3764477" y="-16041"/>
              <a:ext cx="5379523" cy="17759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3665B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23E36807-5E80-44F2-A897-5DCE859CC4A3}"/>
              </a:ext>
            </a:extLst>
          </p:cNvPr>
          <p:cNvSpPr/>
          <p:nvPr/>
        </p:nvSpPr>
        <p:spPr>
          <a:xfrm>
            <a:off x="600417" y="123671"/>
            <a:ext cx="6454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TOP TRADING PARTNERS OF VIETNAM IN THE FIRST FOUR MONTHS OF 2019</a:t>
            </a: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EEFBDAAA-9780-4079-88D2-90C657C1C04E}"/>
              </a:ext>
            </a:extLst>
          </p:cNvPr>
          <p:cNvCxnSpPr>
            <a:cxnSpLocks/>
          </p:cNvCxnSpPr>
          <p:nvPr/>
        </p:nvCxnSpPr>
        <p:spPr>
          <a:xfrm flipV="1">
            <a:off x="575310" y="926678"/>
            <a:ext cx="6466758" cy="1"/>
          </a:xfrm>
          <a:prstGeom prst="line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entagon 7">
            <a:extLst>
              <a:ext uri="{FF2B5EF4-FFF2-40B4-BE49-F238E27FC236}">
                <a16:creationId xmlns:a16="http://schemas.microsoft.com/office/drawing/2014/main" id="{5346F0CD-4B43-4AAD-B157-4D0C1A87B370}"/>
              </a:ext>
            </a:extLst>
          </p:cNvPr>
          <p:cNvSpPr/>
          <p:nvPr/>
        </p:nvSpPr>
        <p:spPr>
          <a:xfrm rot="5400000">
            <a:off x="50328" y="602430"/>
            <a:ext cx="609600" cy="464457"/>
          </a:xfrm>
          <a:prstGeom prst="homePlate">
            <a:avLst/>
          </a:prstGeom>
          <a:solidFill>
            <a:srgbClr val="6633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2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1C102B-91CB-4AAC-9853-41F48356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85" y="201839"/>
            <a:ext cx="6324083" cy="55258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9966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CHINA INVESTMENT TO VIETNAM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EC66CC-FFE4-4028-ADAC-289A1E848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310" y="979044"/>
            <a:ext cx="6844393" cy="66996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Foreign direct Investment from China to Vietnam in the first five months of 2019</a:t>
            </a:r>
          </a:p>
          <a:p>
            <a:pPr marL="342900" indent="-342900"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458C25-ECA8-4925-9FE0-17D6D56B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5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F2BFF3B4-489A-4251-AF06-745A706FC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953"/>
              </p:ext>
            </p:extLst>
          </p:nvPr>
        </p:nvGraphicFramePr>
        <p:xfrm>
          <a:off x="122900" y="1692199"/>
          <a:ext cx="892965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033">
                  <a:extLst>
                    <a:ext uri="{9D8B030D-6E8A-4147-A177-3AD203B41FA5}">
                      <a16:colId xmlns:a16="http://schemas.microsoft.com/office/drawing/2014/main" val="1996767933"/>
                    </a:ext>
                  </a:extLst>
                </a:gridCol>
                <a:gridCol w="1507067">
                  <a:extLst>
                    <a:ext uri="{9D8B030D-6E8A-4147-A177-3AD203B41FA5}">
                      <a16:colId xmlns:a16="http://schemas.microsoft.com/office/drawing/2014/main" val="365951279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91305016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2242691276"/>
                    </a:ext>
                  </a:extLst>
                </a:gridCol>
                <a:gridCol w="1405467">
                  <a:extLst>
                    <a:ext uri="{9D8B030D-6E8A-4147-A177-3AD203B41FA5}">
                      <a16:colId xmlns:a16="http://schemas.microsoft.com/office/drawing/2014/main" val="4178835591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113938545"/>
                    </a:ext>
                  </a:extLst>
                </a:gridCol>
                <a:gridCol w="839892">
                  <a:extLst>
                    <a:ext uri="{9D8B030D-6E8A-4147-A177-3AD203B41FA5}">
                      <a16:colId xmlns:a16="http://schemas.microsoft.com/office/drawing/2014/main" val="260373231"/>
                    </a:ext>
                  </a:extLst>
                </a:gridCol>
              </a:tblGrid>
              <a:tr h="13874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New registered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New Registered Capital (million USD)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Number of Projects increasing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Additionally Registered Capital (million USD)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Number of Turns of contributing  capital and purchasing shares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Value of capital contributed and shares purchased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Registered Capital (million USD)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318165"/>
                  </a:ext>
                </a:extLst>
              </a:tr>
              <a:tr h="59472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1,561.45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2,020.68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68037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C0064F-537E-4FE5-8812-368629B9B200}"/>
              </a:ext>
            </a:extLst>
          </p:cNvPr>
          <p:cNvCxnSpPr>
            <a:cxnSpLocks/>
          </p:cNvCxnSpPr>
          <p:nvPr/>
        </p:nvCxnSpPr>
        <p:spPr>
          <a:xfrm flipV="1">
            <a:off x="575310" y="782985"/>
            <a:ext cx="6466758" cy="1"/>
          </a:xfrm>
          <a:prstGeom prst="line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795F08E9-BA0C-47C1-B750-A9EE3C66F7BE}"/>
              </a:ext>
            </a:extLst>
          </p:cNvPr>
          <p:cNvSpPr/>
          <p:nvPr/>
        </p:nvSpPr>
        <p:spPr>
          <a:xfrm rot="5400000">
            <a:off x="50328" y="458737"/>
            <a:ext cx="609600" cy="464457"/>
          </a:xfrm>
          <a:prstGeom prst="homePlate">
            <a:avLst/>
          </a:prstGeom>
          <a:solidFill>
            <a:srgbClr val="6633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9781F-FFCE-4CE1-B41E-163B86B4B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6" y="-4690"/>
            <a:ext cx="1971304" cy="1588380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A95D7B3C-1AC1-4876-8D18-0604829E87D2}"/>
              </a:ext>
            </a:extLst>
          </p:cNvPr>
          <p:cNvGrpSpPr/>
          <p:nvPr/>
        </p:nvGrpSpPr>
        <p:grpSpPr>
          <a:xfrm>
            <a:off x="1" y="-16041"/>
            <a:ext cx="9143999" cy="177591"/>
            <a:chOff x="1" y="-16041"/>
            <a:chExt cx="9143999" cy="177591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9D083A56-A5E1-4EB6-82B4-AD79CF49EF09}"/>
                </a:ext>
              </a:extLst>
            </p:cNvPr>
            <p:cNvSpPr/>
            <p:nvPr/>
          </p:nvSpPr>
          <p:spPr>
            <a:xfrm>
              <a:off x="1" y="-16040"/>
              <a:ext cx="3764478" cy="1775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34E5BFC-24F5-4BF8-9E59-3F5FBACD7A58}"/>
                </a:ext>
              </a:extLst>
            </p:cNvPr>
            <p:cNvSpPr/>
            <p:nvPr/>
          </p:nvSpPr>
          <p:spPr>
            <a:xfrm>
              <a:off x="3764477" y="-16041"/>
              <a:ext cx="5379523" cy="17759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3665B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A5739718-CC7A-4192-8D0C-9431F666835F}"/>
              </a:ext>
            </a:extLst>
          </p:cNvPr>
          <p:cNvSpPr/>
          <p:nvPr/>
        </p:nvSpPr>
        <p:spPr>
          <a:xfrm>
            <a:off x="587357" y="4258836"/>
            <a:ext cx="72760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	Main industry sectors of investment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080775A-54DE-1E43-9AB1-27EEA0ECC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878251"/>
              </p:ext>
            </p:extLst>
          </p:nvPr>
        </p:nvGraphicFramePr>
        <p:xfrm>
          <a:off x="122899" y="4891476"/>
          <a:ext cx="8929659" cy="158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264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1C102B-91CB-4AAC-9853-41F48356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" y="1209981"/>
            <a:ext cx="6741622" cy="138185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9966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 – Import Turn-over between Vietnam and China in the first four months of 2019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458C25-ECA8-4925-9FE0-17D6D56B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6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97956C6C-C9E4-4D2F-8938-D2C987038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07108"/>
              </p:ext>
            </p:extLst>
          </p:nvPr>
        </p:nvGraphicFramePr>
        <p:xfrm>
          <a:off x="355128" y="3007711"/>
          <a:ext cx="8673548" cy="1159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774">
                  <a:extLst>
                    <a:ext uri="{9D8B030D-6E8A-4147-A177-3AD203B41FA5}">
                      <a16:colId xmlns:a16="http://schemas.microsoft.com/office/drawing/2014/main" val="3666205730"/>
                    </a:ext>
                  </a:extLst>
                </a:gridCol>
                <a:gridCol w="4336774">
                  <a:extLst>
                    <a:ext uri="{9D8B030D-6E8A-4147-A177-3AD203B41FA5}">
                      <a16:colId xmlns:a16="http://schemas.microsoft.com/office/drawing/2014/main" val="1745686729"/>
                    </a:ext>
                  </a:extLst>
                </a:gridCol>
              </a:tblGrid>
              <a:tr h="5799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Import value to Vietnam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Export value from Vietnam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52799"/>
                  </a:ext>
                </a:extLst>
              </a:tr>
              <a:tr h="57995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22,770,941,000 USD</a:t>
                      </a:r>
                      <a:endParaRPr lang="en-US" sz="200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10,469,308,000 USD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17642"/>
                  </a:ext>
                </a:extLst>
              </a:tr>
            </a:tbl>
          </a:graphicData>
        </a:graphic>
      </p:graphicFrame>
      <p:sp>
        <p:nvSpPr>
          <p:cNvPr id="8" name="Pentagon 7">
            <a:extLst>
              <a:ext uri="{FF2B5EF4-FFF2-40B4-BE49-F238E27FC236}">
                <a16:creationId xmlns:a16="http://schemas.microsoft.com/office/drawing/2014/main" id="{795F08E9-BA0C-47C1-B750-A9EE3C66F7BE}"/>
              </a:ext>
            </a:extLst>
          </p:cNvPr>
          <p:cNvSpPr/>
          <p:nvPr/>
        </p:nvSpPr>
        <p:spPr>
          <a:xfrm rot="5400000">
            <a:off x="50328" y="458737"/>
            <a:ext cx="609600" cy="464457"/>
          </a:xfrm>
          <a:prstGeom prst="homePlate">
            <a:avLst/>
          </a:prstGeom>
          <a:solidFill>
            <a:srgbClr val="6633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9781F-FFCE-4CE1-B41E-163B86B4B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6" y="-4690"/>
            <a:ext cx="1971304" cy="1588380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A95D7B3C-1AC1-4876-8D18-0604829E87D2}"/>
              </a:ext>
            </a:extLst>
          </p:cNvPr>
          <p:cNvGrpSpPr/>
          <p:nvPr/>
        </p:nvGrpSpPr>
        <p:grpSpPr>
          <a:xfrm>
            <a:off x="1" y="-16041"/>
            <a:ext cx="9143999" cy="177591"/>
            <a:chOff x="1" y="-16041"/>
            <a:chExt cx="9143999" cy="177591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9D083A56-A5E1-4EB6-82B4-AD79CF49EF09}"/>
                </a:ext>
              </a:extLst>
            </p:cNvPr>
            <p:cNvSpPr/>
            <p:nvPr/>
          </p:nvSpPr>
          <p:spPr>
            <a:xfrm>
              <a:off x="1" y="-16040"/>
              <a:ext cx="3764478" cy="1775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34E5BFC-24F5-4BF8-9E59-3F5FBACD7A58}"/>
                </a:ext>
              </a:extLst>
            </p:cNvPr>
            <p:cNvSpPr/>
            <p:nvPr/>
          </p:nvSpPr>
          <p:spPr>
            <a:xfrm>
              <a:off x="3764477" y="-16041"/>
              <a:ext cx="5379523" cy="17759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3665B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Tiêu đề 1">
            <a:extLst>
              <a:ext uri="{FF2B5EF4-FFF2-40B4-BE49-F238E27FC236}">
                <a16:creationId xmlns:a16="http://schemas.microsoft.com/office/drawing/2014/main" id="{31F3C27D-AE3E-7B44-A044-30C00AAAF361}"/>
              </a:ext>
            </a:extLst>
          </p:cNvPr>
          <p:cNvSpPr txBox="1">
            <a:spLocks/>
          </p:cNvSpPr>
          <p:nvPr/>
        </p:nvSpPr>
        <p:spPr>
          <a:xfrm>
            <a:off x="717985" y="201839"/>
            <a:ext cx="6324083" cy="552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9966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CHINA INVESTMENT TO VIETNAM</a:t>
            </a:r>
            <a:endParaRPr lang="en-US" sz="2800" b="1" dirty="0">
              <a:solidFill>
                <a:srgbClr val="9966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ADE7DA-5B7E-E74E-BDF0-1950D3353B71}"/>
              </a:ext>
            </a:extLst>
          </p:cNvPr>
          <p:cNvCxnSpPr>
            <a:cxnSpLocks/>
          </p:cNvCxnSpPr>
          <p:nvPr/>
        </p:nvCxnSpPr>
        <p:spPr>
          <a:xfrm flipV="1">
            <a:off x="640624" y="789500"/>
            <a:ext cx="6466758" cy="1"/>
          </a:xfrm>
          <a:prstGeom prst="line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19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458C25-ECA8-4925-9FE0-17D6D56B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888A-EAF0-4D49-9AC4-1F3CCBB51E6E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7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795F08E9-BA0C-47C1-B750-A9EE3C66F7BE}"/>
              </a:ext>
            </a:extLst>
          </p:cNvPr>
          <p:cNvSpPr/>
          <p:nvPr/>
        </p:nvSpPr>
        <p:spPr>
          <a:xfrm rot="5400000">
            <a:off x="50328" y="458737"/>
            <a:ext cx="609600" cy="464457"/>
          </a:xfrm>
          <a:prstGeom prst="homePlate">
            <a:avLst/>
          </a:prstGeom>
          <a:solidFill>
            <a:srgbClr val="6633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9781F-FFCE-4CE1-B41E-163B86B4B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6" y="-4690"/>
            <a:ext cx="1971304" cy="1588380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A95D7B3C-1AC1-4876-8D18-0604829E87D2}"/>
              </a:ext>
            </a:extLst>
          </p:cNvPr>
          <p:cNvGrpSpPr/>
          <p:nvPr/>
        </p:nvGrpSpPr>
        <p:grpSpPr>
          <a:xfrm>
            <a:off x="1" y="-16041"/>
            <a:ext cx="9143999" cy="177591"/>
            <a:chOff x="1" y="-16041"/>
            <a:chExt cx="9143999" cy="177591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9D083A56-A5E1-4EB6-82B4-AD79CF49EF09}"/>
                </a:ext>
              </a:extLst>
            </p:cNvPr>
            <p:cNvSpPr/>
            <p:nvPr/>
          </p:nvSpPr>
          <p:spPr>
            <a:xfrm>
              <a:off x="1" y="-16040"/>
              <a:ext cx="3764478" cy="1775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34E5BFC-24F5-4BF8-9E59-3F5FBACD7A58}"/>
                </a:ext>
              </a:extLst>
            </p:cNvPr>
            <p:cNvSpPr/>
            <p:nvPr/>
          </p:nvSpPr>
          <p:spPr>
            <a:xfrm>
              <a:off x="3764477" y="-16041"/>
              <a:ext cx="5379523" cy="17759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3665B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Tiêu đề 1">
            <a:extLst>
              <a:ext uri="{FF2B5EF4-FFF2-40B4-BE49-F238E27FC236}">
                <a16:creationId xmlns:a16="http://schemas.microsoft.com/office/drawing/2014/main" id="{31F3C27D-AE3E-7B44-A044-30C00AAAF361}"/>
              </a:ext>
            </a:extLst>
          </p:cNvPr>
          <p:cNvSpPr txBox="1">
            <a:spLocks/>
          </p:cNvSpPr>
          <p:nvPr/>
        </p:nvSpPr>
        <p:spPr>
          <a:xfrm>
            <a:off x="717985" y="201839"/>
            <a:ext cx="6324083" cy="552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9966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TOP USERS OF ARBITRATION IN VIAC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ADE7DA-5B7E-E74E-BDF0-1950D3353B71}"/>
              </a:ext>
            </a:extLst>
          </p:cNvPr>
          <p:cNvCxnSpPr>
            <a:cxnSpLocks/>
          </p:cNvCxnSpPr>
          <p:nvPr/>
        </p:nvCxnSpPr>
        <p:spPr>
          <a:xfrm flipV="1">
            <a:off x="640624" y="789500"/>
            <a:ext cx="6466758" cy="1"/>
          </a:xfrm>
          <a:prstGeom prst="line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3AC45BF-61A1-2148-8A9B-EE465ED25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990762"/>
              </p:ext>
            </p:extLst>
          </p:nvPr>
        </p:nvGraphicFramePr>
        <p:xfrm>
          <a:off x="122899" y="1785625"/>
          <a:ext cx="45551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2D403EE-07BE-9749-BED0-29263F489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66" y="1785626"/>
            <a:ext cx="4465953" cy="41065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09DB4A-1033-FB42-87FA-0F76E9DADF4C}"/>
              </a:ext>
            </a:extLst>
          </p:cNvPr>
          <p:cNvSpPr txBox="1"/>
          <p:nvPr/>
        </p:nvSpPr>
        <p:spPr>
          <a:xfrm>
            <a:off x="5301563" y="6274319"/>
            <a:ext cx="3742266" cy="381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Source: VIAC 2018 Annual Report</a:t>
            </a:r>
          </a:p>
        </p:txBody>
      </p:sp>
    </p:spTree>
    <p:extLst>
      <p:ext uri="{BB962C8B-B14F-4D97-AF65-F5344CB8AC3E}">
        <p14:creationId xmlns:p14="http://schemas.microsoft.com/office/powerpoint/2010/main" val="35907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7"/>
          <p:cNvSpPr txBox="1"/>
          <p:nvPr/>
        </p:nvSpPr>
        <p:spPr>
          <a:xfrm>
            <a:off x="717985" y="270070"/>
            <a:ext cx="6604114" cy="49463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BITS, FTAS SIGNED BY VIETNAM</a:t>
            </a:r>
            <a:endParaRPr lang="zh-HK" altLang="en-US" sz="2500" b="1" dirty="0">
              <a:solidFill>
                <a:srgbClr val="6633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8CDCF9C-CC44-431C-88BF-0F9E8EB94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85972"/>
              </p:ext>
            </p:extLst>
          </p:nvPr>
        </p:nvGraphicFramePr>
        <p:xfrm>
          <a:off x="0" y="1507767"/>
          <a:ext cx="9144000" cy="460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B0DB2C83-0367-42EB-A2DB-F04AF0FD6903}"/>
              </a:ext>
            </a:extLst>
          </p:cNvPr>
          <p:cNvSpPr/>
          <p:nvPr/>
        </p:nvSpPr>
        <p:spPr>
          <a:xfrm>
            <a:off x="248193" y="5770131"/>
            <a:ext cx="87651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Source: </a:t>
            </a:r>
            <a:r>
              <a:rPr lang="en-US" sz="19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4"/>
              </a:rPr>
              <a:t>https://investmentpolicyhub.unctad.org/IIA/CountryOtherIias/229#iiaInnerMenu</a:t>
            </a:r>
            <a:endParaRPr lang="en-US" sz="1900" i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C77FD3B7-64BB-4F9D-B44B-445E0DFA47A4}"/>
              </a:ext>
            </a:extLst>
          </p:cNvPr>
          <p:cNvCxnSpPr>
            <a:cxnSpLocks/>
          </p:cNvCxnSpPr>
          <p:nvPr/>
        </p:nvCxnSpPr>
        <p:spPr>
          <a:xfrm flipV="1">
            <a:off x="575310" y="782985"/>
            <a:ext cx="6466758" cy="1"/>
          </a:xfrm>
          <a:prstGeom prst="line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entagon 7">
            <a:extLst>
              <a:ext uri="{FF2B5EF4-FFF2-40B4-BE49-F238E27FC236}">
                <a16:creationId xmlns:a16="http://schemas.microsoft.com/office/drawing/2014/main" id="{BDE84EC1-5C08-484D-BB96-A1CA3EE14B02}"/>
              </a:ext>
            </a:extLst>
          </p:cNvPr>
          <p:cNvSpPr/>
          <p:nvPr/>
        </p:nvSpPr>
        <p:spPr>
          <a:xfrm rot="5400000">
            <a:off x="50328" y="458737"/>
            <a:ext cx="609600" cy="464457"/>
          </a:xfrm>
          <a:prstGeom prst="homePlate">
            <a:avLst/>
          </a:prstGeom>
          <a:solidFill>
            <a:srgbClr val="6633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7CB0635-8CC9-40C0-B89C-5CA5B55C8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6" y="-4690"/>
            <a:ext cx="1971304" cy="1588380"/>
          </a:xfrm>
          <a:prstGeom prst="rect">
            <a:avLst/>
          </a:prstGeom>
        </p:spPr>
      </p:pic>
      <p:grpSp>
        <p:nvGrpSpPr>
          <p:cNvPr id="9" name="Group 14">
            <a:extLst>
              <a:ext uri="{FF2B5EF4-FFF2-40B4-BE49-F238E27FC236}">
                <a16:creationId xmlns:a16="http://schemas.microsoft.com/office/drawing/2014/main" id="{813580DA-A796-493D-869D-FCE1F039ADBC}"/>
              </a:ext>
            </a:extLst>
          </p:cNvPr>
          <p:cNvGrpSpPr/>
          <p:nvPr/>
        </p:nvGrpSpPr>
        <p:grpSpPr>
          <a:xfrm>
            <a:off x="1" y="-16041"/>
            <a:ext cx="9143999" cy="177591"/>
            <a:chOff x="1" y="-16041"/>
            <a:chExt cx="9143999" cy="177591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3E91AA56-D68E-4A37-AB42-B9C34D1301DD}"/>
                </a:ext>
              </a:extLst>
            </p:cNvPr>
            <p:cNvSpPr/>
            <p:nvPr/>
          </p:nvSpPr>
          <p:spPr>
            <a:xfrm>
              <a:off x="1" y="-16040"/>
              <a:ext cx="3764478" cy="1775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DEC77747-941F-42F1-B34E-BA6C27DCE983}"/>
                </a:ext>
              </a:extLst>
            </p:cNvPr>
            <p:cNvSpPr/>
            <p:nvPr/>
          </p:nvSpPr>
          <p:spPr>
            <a:xfrm>
              <a:off x="3764477" y="-16041"/>
              <a:ext cx="5379523" cy="17759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3665B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4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356" y="456061"/>
            <a:ext cx="81053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en-US" sz="35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HANK YOU FOR YOUR ATTENTION!</a:t>
            </a:r>
            <a:endParaRPr lang="vi-VN" sz="3500" b="1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6041"/>
            <a:ext cx="4572000" cy="1775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-16042"/>
            <a:ext cx="4572000" cy="177592"/>
          </a:xfrm>
          <a:prstGeom prst="rect">
            <a:avLst/>
          </a:prstGeom>
          <a:solidFill>
            <a:srgbClr val="3665B0"/>
          </a:solidFill>
          <a:ln>
            <a:solidFill>
              <a:srgbClr val="3665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481" y="4640661"/>
            <a:ext cx="810538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ADR Vietnam Chambers LLC</a:t>
            </a:r>
            <a:endParaRPr lang="en-US" sz="22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Level 46, Bitexco Financial Tower, No.2 Hai Trieu Street,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 Nghe Ward, District 1, Ho Chi Minh City, Viet Nam</a:t>
            </a:r>
          </a:p>
          <a:p>
            <a:r>
              <a:rPr lang="en-US" sz="20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+(84) 903 807 376 </a:t>
            </a:r>
          </a:p>
          <a:p>
            <a:r>
              <a:rPr lang="en-US" sz="20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000" u="sng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dzung.nguyen@adr.com.vn</a:t>
            </a:r>
            <a:endParaRPr lang="en-US" sz="20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www.adr.com.vn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331" y="132691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97F11F-56BE-4CF2-B3A8-9ABF47D27624}"/>
              </a:ext>
            </a:extLst>
          </p:cNvPr>
          <p:cNvGrpSpPr/>
          <p:nvPr/>
        </p:nvGrpSpPr>
        <p:grpSpPr>
          <a:xfrm>
            <a:off x="1" y="-16041"/>
            <a:ext cx="9143999" cy="177591"/>
            <a:chOff x="1" y="-16041"/>
            <a:chExt cx="9143999" cy="1775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6C785-9299-4730-9388-60B536F4F42D}"/>
                </a:ext>
              </a:extLst>
            </p:cNvPr>
            <p:cNvSpPr/>
            <p:nvPr/>
          </p:nvSpPr>
          <p:spPr>
            <a:xfrm>
              <a:off x="1" y="-16040"/>
              <a:ext cx="3764478" cy="1775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747E0A-7D47-4F31-AC3E-5E9DFFCC9DEA}"/>
                </a:ext>
              </a:extLst>
            </p:cNvPr>
            <p:cNvSpPr/>
            <p:nvPr/>
          </p:nvSpPr>
          <p:spPr>
            <a:xfrm>
              <a:off x="3764477" y="-16041"/>
              <a:ext cx="5379523" cy="17759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3665B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F319E6C-2CF4-428E-8319-AC20DE373AFC}"/>
              </a:ext>
            </a:extLst>
          </p:cNvPr>
          <p:cNvGrpSpPr/>
          <p:nvPr/>
        </p:nvGrpSpPr>
        <p:grpSpPr>
          <a:xfrm>
            <a:off x="788513" y="1990874"/>
            <a:ext cx="3414212" cy="1073121"/>
            <a:chOff x="788513" y="1990874"/>
            <a:chExt cx="3414212" cy="107312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C0072C3-A385-4A0F-B6B2-0F670FF45A9C}"/>
                </a:ext>
              </a:extLst>
            </p:cNvPr>
            <p:cNvSpPr/>
            <p:nvPr/>
          </p:nvSpPr>
          <p:spPr>
            <a:xfrm>
              <a:off x="788513" y="1990874"/>
              <a:ext cx="1259118" cy="106946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03000"/>
                </a:lnSpc>
                <a:defRPr/>
              </a:pPr>
              <a:r>
                <a:rPr lang="en-US" sz="6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EA0DEC-E3C8-47C7-8F0B-A2C05DB47460}"/>
                </a:ext>
              </a:extLst>
            </p:cNvPr>
            <p:cNvSpPr/>
            <p:nvPr/>
          </p:nvSpPr>
          <p:spPr>
            <a:xfrm>
              <a:off x="2031167" y="1994535"/>
              <a:ext cx="913029" cy="106946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03000"/>
                </a:lnSpc>
                <a:defRPr/>
              </a:pPr>
              <a:r>
                <a:rPr lang="en-US" sz="6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&amp;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871107-7D8F-40CB-93AF-CD609CAEF1B2}"/>
                </a:ext>
              </a:extLst>
            </p:cNvPr>
            <p:cNvSpPr/>
            <p:nvPr/>
          </p:nvSpPr>
          <p:spPr>
            <a:xfrm>
              <a:off x="2943607" y="1994023"/>
              <a:ext cx="1259118" cy="1069460"/>
            </a:xfrm>
            <a:prstGeom prst="rect">
              <a:avLst/>
            </a:prstGeom>
            <a:solidFill>
              <a:srgbClr val="663300"/>
            </a:solidFill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03000"/>
                </a:lnSpc>
                <a:defRPr/>
              </a:pPr>
              <a:r>
                <a:rPr lang="en-US" sz="6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21" name="Picture Placeholder 16">
            <a:extLst>
              <a:ext uri="{FF2B5EF4-FFF2-40B4-BE49-F238E27FC236}">
                <a16:creationId xmlns:a16="http://schemas.microsoft.com/office/drawing/2014/main" id="{1A57937E-AD23-45A1-94FF-8859415B3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830" y="822913"/>
            <a:ext cx="4085113" cy="32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52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</TotalTime>
  <Words>480</Words>
  <Application>Microsoft Office PowerPoint</Application>
  <PresentationFormat>On-screen Show (4:3)</PresentationFormat>
  <Paragraphs>115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CHINA INVESTMENT TO VIETNAM</vt:lpstr>
      <vt:lpstr>Export – Import Turn-over between Vietnam and China in the first four months of 2019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KỸ NĂNG GIẢI QUYẾT TRANH CHẤP BẰNG TRỌNG TÀI THƯƠNG MẠI DƯỚI GÓC NHÌN CỦA LUẬT SƯ TRỌNG TÀI QUỐC TẾ</dc:title>
  <dc:creator>Hoang Giang</dc:creator>
  <cp:lastModifiedBy>Dzung Manh Nguyen - Mediator</cp:lastModifiedBy>
  <cp:revision>215</cp:revision>
  <dcterms:created xsi:type="dcterms:W3CDTF">2018-11-27T11:29:31Z</dcterms:created>
  <dcterms:modified xsi:type="dcterms:W3CDTF">2019-06-25T23:29:34Z</dcterms:modified>
</cp:coreProperties>
</file>