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16"/>
  </p:notesMasterIdLst>
  <p:handoutMasterIdLst>
    <p:handoutMasterId r:id="rId17"/>
  </p:handoutMasterIdLst>
  <p:sldIdLst>
    <p:sldId id="256" r:id="rId2"/>
    <p:sldId id="298" r:id="rId3"/>
    <p:sldId id="306" r:id="rId4"/>
    <p:sldId id="307" r:id="rId5"/>
    <p:sldId id="316" r:id="rId6"/>
    <p:sldId id="309" r:id="rId7"/>
    <p:sldId id="310" r:id="rId8"/>
    <p:sldId id="311" r:id="rId9"/>
    <p:sldId id="312" r:id="rId10"/>
    <p:sldId id="313" r:id="rId11"/>
    <p:sldId id="314" r:id="rId12"/>
    <p:sldId id="315" r:id="rId13"/>
    <p:sldId id="317" r:id="rId14"/>
    <p:sldId id="318"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uyen Thi Mai Anh" initials="NTMA" lastIdx="1" clrIdx="0">
    <p:extLst>
      <p:ext uri="{19B8F6BF-5375-455C-9EA6-DF929625EA0E}">
        <p15:presenceInfo xmlns:p15="http://schemas.microsoft.com/office/powerpoint/2012/main" userId="36c579e7d8d4c5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663300"/>
    <a:srgbClr val="BDE9E2"/>
    <a:srgbClr val="7CD2C4"/>
    <a:srgbClr val="36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934" autoAdjust="0"/>
  </p:normalViewPr>
  <p:slideViewPr>
    <p:cSldViewPr snapToGrid="0">
      <p:cViewPr varScale="1">
        <p:scale>
          <a:sx n="45" d="100"/>
          <a:sy n="45" d="100"/>
        </p:scale>
        <p:origin x="190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C7FF50F-DD27-4939-99E6-2A4AE080B340}" type="datetimeFigureOut">
              <a:rPr lang="en-US" smtClean="0"/>
              <a:pPr/>
              <a:t>11/30/2018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9C0EAF4-0B44-445C-807B-F593DCC0191D}" type="slidenum">
              <a:rPr lang="en-US" smtClean="0"/>
              <a:pPr/>
              <a:t>‹#›</a:t>
            </a:fld>
            <a:endParaRPr lang="en-US" dirty="0"/>
          </a:p>
        </p:txBody>
      </p:sp>
    </p:spTree>
    <p:extLst>
      <p:ext uri="{BB962C8B-B14F-4D97-AF65-F5344CB8AC3E}">
        <p14:creationId xmlns:p14="http://schemas.microsoft.com/office/powerpoint/2010/main" val="3503183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FD37E00-503E-4BD3-B1B1-BA6A7F8CECC6}" type="datetimeFigureOut">
              <a:rPr lang="en-US" smtClean="0"/>
              <a:pPr/>
              <a:t>11/30/2018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509045E-D70F-4ABE-865F-21847FC56D1F}" type="slidenum">
              <a:rPr lang="en-US" smtClean="0"/>
              <a:pPr/>
              <a:t>‹#›</a:t>
            </a:fld>
            <a:endParaRPr lang="en-US" dirty="0"/>
          </a:p>
        </p:txBody>
      </p:sp>
    </p:spTree>
    <p:extLst>
      <p:ext uri="{BB962C8B-B14F-4D97-AF65-F5344CB8AC3E}">
        <p14:creationId xmlns:p14="http://schemas.microsoft.com/office/powerpoint/2010/main" val="163717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VIAC Rules: </a:t>
            </a:r>
            <a:r>
              <a:rPr lang="en-US" dirty="0" err="1"/>
              <a:t>Điều</a:t>
            </a:r>
            <a:r>
              <a:rPr lang="en-US" dirty="0"/>
              <a:t> 17. </a:t>
            </a:r>
            <a:r>
              <a:rPr lang="en-US" dirty="0" err="1"/>
              <a:t>Thay</a:t>
            </a:r>
            <a:r>
              <a:rPr lang="en-US" dirty="0"/>
              <a:t> </a:t>
            </a:r>
            <a:r>
              <a:rPr lang="en-US" dirty="0" err="1"/>
              <a:t>đổi</a:t>
            </a:r>
            <a:r>
              <a:rPr lang="en-US" dirty="0"/>
              <a:t> </a:t>
            </a:r>
            <a:r>
              <a:rPr lang="en-US" dirty="0" err="1"/>
              <a:t>Trọng</a:t>
            </a:r>
            <a:r>
              <a:rPr lang="en-US" dirty="0"/>
              <a:t> </a:t>
            </a:r>
            <a:r>
              <a:rPr lang="en-US" dirty="0" err="1"/>
              <a:t>tài</a:t>
            </a:r>
            <a:r>
              <a:rPr lang="en-US" dirty="0"/>
              <a:t> </a:t>
            </a:r>
            <a:r>
              <a:rPr lang="en-US" dirty="0" err="1"/>
              <a:t>viên</a:t>
            </a:r>
            <a:r>
              <a:rPr lang="en-US" dirty="0"/>
              <a:t>: </a:t>
            </a:r>
            <a:r>
              <a:rPr lang="en-US" dirty="0" err="1"/>
              <a:t>thẩm</a:t>
            </a:r>
            <a:r>
              <a:rPr lang="en-US" dirty="0"/>
              <a:t> </a:t>
            </a:r>
            <a:r>
              <a:rPr lang="en-US" dirty="0" err="1"/>
              <a:t>quyền</a:t>
            </a:r>
            <a:r>
              <a:rPr lang="en-US" dirty="0"/>
              <a:t> </a:t>
            </a:r>
            <a:r>
              <a:rPr lang="en-US" dirty="0" err="1"/>
              <a:t>thuộc</a:t>
            </a:r>
            <a:r>
              <a:rPr lang="en-US" dirty="0"/>
              <a:t> </a:t>
            </a:r>
            <a:r>
              <a:rPr lang="en-US" dirty="0" err="1"/>
              <a:t>về</a:t>
            </a:r>
            <a:r>
              <a:rPr lang="en-US" dirty="0"/>
              <a:t> </a:t>
            </a:r>
            <a:r>
              <a:rPr lang="en-US" dirty="0" err="1"/>
              <a:t>Chủ</a:t>
            </a:r>
            <a:r>
              <a:rPr lang="en-US" dirty="0"/>
              <a:t> </a:t>
            </a:r>
            <a:r>
              <a:rPr lang="en-US" dirty="0" err="1"/>
              <a:t>tịch</a:t>
            </a:r>
            <a:r>
              <a:rPr lang="en-US" dirty="0"/>
              <a:t> VIAC &amp; HĐTT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ICC </a:t>
            </a:r>
            <a:r>
              <a:rPr lang="en-US" sz="1200" b="0" i="0" kern="1200" dirty="0">
                <a:solidFill>
                  <a:schemeClr val="tx1"/>
                </a:solidFill>
                <a:effectLst/>
                <a:latin typeface="+mn-lt"/>
                <a:ea typeface="+mn-ea"/>
                <a:cs typeface="+mn-cs"/>
              </a:rPr>
              <a:t>Article 13: Appointment and Confirmation of the Arbitrators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SIAC Rules 14,15&amp;16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KCAB: Article 13 of the 2016 International Rules Confirmation on the Appointment of Tribunal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endParaRPr lang="en-US" b="0" dirty="0"/>
          </a:p>
          <a:p>
            <a:endParaRPr lang="en-US" dirty="0"/>
          </a:p>
        </p:txBody>
      </p:sp>
      <p:sp>
        <p:nvSpPr>
          <p:cNvPr id="4" name="Slide Number Placeholder 3"/>
          <p:cNvSpPr>
            <a:spLocks noGrp="1"/>
          </p:cNvSpPr>
          <p:nvPr>
            <p:ph type="sldNum" sz="quarter" idx="5"/>
          </p:nvPr>
        </p:nvSpPr>
        <p:spPr/>
        <p:txBody>
          <a:bodyPr/>
          <a:lstStyle/>
          <a:p>
            <a:fld id="{4509045E-D70F-4ABE-865F-21847FC56D1F}" type="slidenum">
              <a:rPr lang="en-US" smtClean="0"/>
              <a:pPr/>
              <a:t>5</a:t>
            </a:fld>
            <a:endParaRPr lang="en-US" dirty="0"/>
          </a:p>
        </p:txBody>
      </p:sp>
    </p:spTree>
    <p:extLst>
      <p:ext uri="{BB962C8B-B14F-4D97-AF65-F5344CB8AC3E}">
        <p14:creationId xmlns:p14="http://schemas.microsoft.com/office/powerpoint/2010/main" val="13596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ICC: </a:t>
            </a:r>
            <a:r>
              <a:rPr lang="en-US" sz="1200" b="0" i="0" kern="1200" dirty="0">
                <a:solidFill>
                  <a:schemeClr val="tx1"/>
                </a:solidFill>
                <a:effectLst/>
                <a:latin typeface="+mn-lt"/>
                <a:ea typeface="+mn-ea"/>
                <a:cs typeface="+mn-cs"/>
              </a:rPr>
              <a:t>Article 29 of the Rules and Appendix V (“Emergency Arbitrator Provisions”)</a:t>
            </a:r>
          </a:p>
          <a:p>
            <a:r>
              <a:rPr lang="en-US" dirty="0"/>
              <a:t>SIAC: </a:t>
            </a:r>
            <a:r>
              <a:rPr lang="en-US" sz="1200" b="0" i="0" kern="1200" dirty="0">
                <a:solidFill>
                  <a:schemeClr val="tx1"/>
                </a:solidFill>
                <a:effectLst/>
                <a:latin typeface="+mn-lt"/>
                <a:ea typeface="+mn-ea"/>
                <a:cs typeface="+mn-cs"/>
              </a:rPr>
              <a:t>SCHEDULE 1 EMERGENCY ARBITRATOR</a:t>
            </a:r>
          </a:p>
          <a:p>
            <a:r>
              <a:rPr lang="en-US" sz="1200" b="0" i="0" kern="1200" dirty="0">
                <a:solidFill>
                  <a:schemeClr val="tx1"/>
                </a:solidFill>
                <a:effectLst/>
                <a:latin typeface="+mn-lt"/>
                <a:ea typeface="+mn-ea"/>
                <a:cs typeface="+mn-cs"/>
              </a:rPr>
              <a:t>KCAB: The 2016 International Rules provide Emergency Measures by Emergency Arbitrator in Appendix 3.</a:t>
            </a:r>
          </a:p>
          <a:p>
            <a:endParaRPr lang="en-US" b="0" dirty="0"/>
          </a:p>
          <a:p>
            <a:r>
              <a:rPr lang="en-US" dirty="0"/>
              <a:t>An interim measure is any temporary measure, whether in the form of an award or in another form, by which, at any time prior to the issuance of the award by which the dispute is fi </a:t>
            </a:r>
            <a:r>
              <a:rPr lang="en-US" dirty="0" err="1"/>
              <a:t>nally</a:t>
            </a:r>
            <a:r>
              <a:rPr lang="en-US" dirty="0"/>
              <a:t> decided, the arbitral tribunal orders a party to: </a:t>
            </a:r>
          </a:p>
          <a:p>
            <a:endParaRPr lang="en-US" dirty="0"/>
          </a:p>
          <a:p>
            <a:pPr marL="228600" indent="-228600">
              <a:buAutoNum type="alphaLcParenBoth"/>
            </a:pPr>
            <a:r>
              <a:rPr lang="en-US" dirty="0"/>
              <a:t>Maintain or restore the status quo pending determination of the dispute; </a:t>
            </a:r>
          </a:p>
          <a:p>
            <a:pPr marL="0" indent="0">
              <a:buNone/>
            </a:pPr>
            <a:endParaRPr lang="en-US" dirty="0"/>
          </a:p>
          <a:p>
            <a:pPr marL="0" indent="0">
              <a:buNone/>
            </a:pPr>
            <a:r>
              <a:rPr lang="en-US" dirty="0"/>
              <a:t>(b) Take action that would prevent, or refrain from taking action that is likely to cause, current or imminent harm or prejudice to the arbitral process itself; </a:t>
            </a:r>
          </a:p>
          <a:p>
            <a:pPr marL="0" indent="0">
              <a:buNone/>
            </a:pPr>
            <a:endParaRPr lang="en-US" dirty="0"/>
          </a:p>
          <a:p>
            <a:pPr marL="0" indent="0">
              <a:buNone/>
            </a:pPr>
            <a:r>
              <a:rPr lang="en-US" dirty="0"/>
              <a:t>(c) Provide a means of preserving assets out of which a subsequent award may be satisfied; or </a:t>
            </a:r>
          </a:p>
          <a:p>
            <a:pPr marL="0" indent="0">
              <a:buNone/>
            </a:pPr>
            <a:endParaRPr lang="en-US" dirty="0"/>
          </a:p>
          <a:p>
            <a:pPr marL="0" indent="0">
              <a:buNone/>
            </a:pPr>
            <a:r>
              <a:rPr lang="en-US" dirty="0"/>
              <a:t>(d) Preserve evidence that may be relevant and material to the resolution of the dispute.</a:t>
            </a:r>
          </a:p>
          <a:p>
            <a:pPr marL="0" indent="0">
              <a:buNone/>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ICC: </a:t>
            </a:r>
            <a:r>
              <a:rPr lang="en-US" sz="1200" b="0" i="0" kern="1200" dirty="0">
                <a:solidFill>
                  <a:schemeClr val="tx1"/>
                </a:solidFill>
                <a:effectLst/>
                <a:latin typeface="+mn-lt"/>
                <a:ea typeface="+mn-ea"/>
                <a:cs typeface="+mn-cs"/>
              </a:rPr>
              <a:t>Article 28: Conservatory and Interim Measures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SIAC: </a:t>
            </a:r>
            <a:r>
              <a:rPr lang="en-US" sz="1200" b="0" kern="1200" dirty="0">
                <a:solidFill>
                  <a:schemeClr val="tx1"/>
                </a:solidFill>
                <a:effectLst/>
                <a:latin typeface="+mn-lt"/>
                <a:ea typeface="+mn-ea"/>
                <a:cs typeface="+mn-cs"/>
              </a:rPr>
              <a:t>Rule 30: Interim and Emergency Relief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KCAB: </a:t>
            </a:r>
            <a:r>
              <a:rPr lang="en-US" dirty="0"/>
              <a:t>Article 32 . Conservatory and Interim Measures</a:t>
            </a:r>
            <a:br>
              <a:rPr lang="en-US" dirty="0"/>
            </a:br>
            <a:br>
              <a:rPr lang="en-US" dirty="0"/>
            </a:br>
            <a:endParaRPr lang="en-US" sz="1200" b="0" i="0" kern="1200" dirty="0">
              <a:solidFill>
                <a:schemeClr val="tx1"/>
              </a:solidFill>
              <a:effectLst/>
              <a:latin typeface="+mn-lt"/>
              <a:ea typeface="+mn-ea"/>
              <a:cs typeface="+mn-cs"/>
            </a:endParaRPr>
          </a:p>
          <a:p>
            <a:pPr marL="0" indent="0">
              <a:buNone/>
            </a:pPr>
            <a:endParaRPr lang="en-US" b="0" dirty="0"/>
          </a:p>
        </p:txBody>
      </p:sp>
      <p:sp>
        <p:nvSpPr>
          <p:cNvPr id="4" name="Slide Number Placeholder 3"/>
          <p:cNvSpPr>
            <a:spLocks noGrp="1"/>
          </p:cNvSpPr>
          <p:nvPr>
            <p:ph type="sldNum" sz="quarter" idx="5"/>
          </p:nvPr>
        </p:nvSpPr>
        <p:spPr/>
        <p:txBody>
          <a:bodyPr/>
          <a:lstStyle/>
          <a:p>
            <a:fld id="{4509045E-D70F-4ABE-865F-21847FC56D1F}" type="slidenum">
              <a:rPr lang="en-US" smtClean="0"/>
              <a:pPr/>
              <a:t>6</a:t>
            </a:fld>
            <a:endParaRPr lang="en-US" dirty="0"/>
          </a:p>
        </p:txBody>
      </p:sp>
    </p:spTree>
    <p:extLst>
      <p:ext uri="{BB962C8B-B14F-4D97-AF65-F5344CB8AC3E}">
        <p14:creationId xmlns:p14="http://schemas.microsoft.com/office/powerpoint/2010/main" val="3673956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Article 3 — Admissibility of the claim </a:t>
            </a:r>
          </a:p>
          <a:p>
            <a:endParaRPr lang="en-US" dirty="0"/>
          </a:p>
          <a:p>
            <a:r>
              <a:rPr lang="en-US" dirty="0"/>
              <a:t>After deciding upon the jurisdictional challenges, arbitrators may also be called upon to decide on the admissibility of the claim. This may include a determination as to whether a condition precedent to referring the dispute to arbitration exists and whether such a condition has been satisfied. It also involves challenges that the claim is time-barred. </a:t>
            </a:r>
          </a:p>
          <a:p>
            <a:endParaRPr lang="en-US" dirty="0"/>
          </a:p>
        </p:txBody>
      </p:sp>
      <p:sp>
        <p:nvSpPr>
          <p:cNvPr id="4" name="Slide Number Placeholder 3"/>
          <p:cNvSpPr>
            <a:spLocks noGrp="1"/>
          </p:cNvSpPr>
          <p:nvPr>
            <p:ph type="sldNum" sz="quarter" idx="5"/>
          </p:nvPr>
        </p:nvSpPr>
        <p:spPr/>
        <p:txBody>
          <a:bodyPr/>
          <a:lstStyle/>
          <a:p>
            <a:fld id="{4509045E-D70F-4ABE-865F-21847FC56D1F}" type="slidenum">
              <a:rPr lang="en-US" smtClean="0"/>
              <a:pPr/>
              <a:t>7</a:t>
            </a:fld>
            <a:endParaRPr lang="en-US" dirty="0"/>
          </a:p>
        </p:txBody>
      </p:sp>
    </p:spTree>
    <p:extLst>
      <p:ext uri="{BB962C8B-B14F-4D97-AF65-F5344CB8AC3E}">
        <p14:creationId xmlns:p14="http://schemas.microsoft.com/office/powerpoint/2010/main" val="3795900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Party Autonomy principle</a:t>
            </a:r>
          </a:p>
          <a:p>
            <a:endParaRPr lang="en-US" dirty="0"/>
          </a:p>
          <a:p>
            <a:r>
              <a:rPr lang="en-US" dirty="0"/>
              <a:t>VIAC: </a:t>
            </a:r>
            <a:r>
              <a:rPr lang="en-US" dirty="0" err="1"/>
              <a:t>Điều</a:t>
            </a:r>
            <a:r>
              <a:rPr lang="en-US" dirty="0"/>
              <a:t> 29. </a:t>
            </a:r>
            <a:r>
              <a:rPr lang="en-US" dirty="0" err="1"/>
              <a:t>Hòa</a:t>
            </a:r>
            <a:r>
              <a:rPr lang="en-US" dirty="0"/>
              <a:t> </a:t>
            </a:r>
            <a:r>
              <a:rPr lang="en-US" dirty="0" err="1"/>
              <a:t>giải</a:t>
            </a:r>
            <a:endParaRPr lang="en-US" dirty="0"/>
          </a:p>
          <a:p>
            <a:endParaRPr lang="en-US" dirty="0"/>
          </a:p>
          <a:p>
            <a:r>
              <a:rPr lang="vi-VN" dirty="0"/>
              <a:t>Điều 25. Phiên họp giải quyết vụ tranh chấp </a:t>
            </a:r>
            <a:endParaRPr lang="en-US" dirty="0"/>
          </a:p>
          <a:p>
            <a:endParaRPr lang="en-US" dirty="0"/>
          </a:p>
          <a:p>
            <a:pPr marL="228600" indent="-228600">
              <a:buAutoNum type="arabicPeriod"/>
            </a:pPr>
            <a:r>
              <a:rPr lang="vi-VN" dirty="0"/>
              <a:t>Thời gian và nơi tiến hành phiên họp giải quyết 26 QUY TẮC TỐ TỤNG TRỌNG TÀI CỦA VIAC vụ tranh chấp do Hội đồng Trọng tài quyết định, trừ khi các bên có thỏa thuận khác. </a:t>
            </a:r>
            <a:endParaRPr lang="en-US" dirty="0"/>
          </a:p>
          <a:p>
            <a:pPr marL="228600" indent="-228600">
              <a:buAutoNum type="arabicPeriod"/>
            </a:pPr>
            <a:endParaRPr lang="en-US" dirty="0"/>
          </a:p>
          <a:p>
            <a:pPr marL="0" indent="0">
              <a:buNone/>
            </a:pPr>
            <a:r>
              <a:rPr lang="en-US" dirty="0" err="1"/>
              <a:t>Điều</a:t>
            </a:r>
            <a:r>
              <a:rPr lang="en-US" dirty="0"/>
              <a:t> 26. </a:t>
            </a:r>
            <a:r>
              <a:rPr lang="en-US" dirty="0" err="1"/>
              <a:t>Hoãn</a:t>
            </a:r>
            <a:r>
              <a:rPr lang="en-US" dirty="0"/>
              <a:t> </a:t>
            </a:r>
            <a:r>
              <a:rPr lang="en-US" dirty="0" err="1"/>
              <a:t>phiên</a:t>
            </a:r>
            <a:r>
              <a:rPr lang="en-US" dirty="0"/>
              <a:t> </a:t>
            </a:r>
            <a:r>
              <a:rPr lang="en-US" dirty="0" err="1"/>
              <a:t>họp</a:t>
            </a:r>
            <a:r>
              <a:rPr lang="en-US" dirty="0"/>
              <a:t> </a:t>
            </a:r>
            <a:r>
              <a:rPr lang="en-US" dirty="0" err="1"/>
              <a:t>giải</a:t>
            </a:r>
            <a:r>
              <a:rPr lang="en-US" dirty="0"/>
              <a:t> </a:t>
            </a:r>
            <a:r>
              <a:rPr lang="en-US" dirty="0" err="1"/>
              <a:t>quyết</a:t>
            </a:r>
            <a:r>
              <a:rPr lang="en-US" dirty="0"/>
              <a:t> </a:t>
            </a:r>
            <a:r>
              <a:rPr lang="en-US" dirty="0" err="1"/>
              <a:t>vụ</a:t>
            </a:r>
            <a:r>
              <a:rPr lang="en-US" dirty="0"/>
              <a:t> </a:t>
            </a:r>
            <a:r>
              <a:rPr lang="en-US" dirty="0" err="1"/>
              <a:t>tranh</a:t>
            </a:r>
            <a:r>
              <a:rPr lang="en-US" dirty="0"/>
              <a:t> </a:t>
            </a:r>
            <a:r>
              <a:rPr lang="en-US" dirty="0" err="1"/>
              <a:t>chấp</a:t>
            </a:r>
            <a:endParaRPr lang="en-US" dirty="0"/>
          </a:p>
          <a:p>
            <a:pPr marL="0" inden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SIAC-SIMC Arb-Med-Arb Protocol</a:t>
            </a:r>
          </a:p>
          <a:p>
            <a:pPr marL="0" indent="0">
              <a:buNone/>
            </a:pPr>
            <a:endParaRPr lang="en-US" dirty="0"/>
          </a:p>
        </p:txBody>
      </p:sp>
      <p:sp>
        <p:nvSpPr>
          <p:cNvPr id="4" name="Slide Number Placeholder 3"/>
          <p:cNvSpPr>
            <a:spLocks noGrp="1"/>
          </p:cNvSpPr>
          <p:nvPr>
            <p:ph type="sldNum" sz="quarter" idx="5"/>
          </p:nvPr>
        </p:nvSpPr>
        <p:spPr/>
        <p:txBody>
          <a:bodyPr/>
          <a:lstStyle/>
          <a:p>
            <a:fld id="{4509045E-D70F-4ABE-865F-21847FC56D1F}" type="slidenum">
              <a:rPr lang="en-US" smtClean="0"/>
              <a:pPr/>
              <a:t>8</a:t>
            </a:fld>
            <a:endParaRPr lang="en-US" dirty="0"/>
          </a:p>
        </p:txBody>
      </p:sp>
    </p:spTree>
    <p:extLst>
      <p:ext uri="{BB962C8B-B14F-4D97-AF65-F5344CB8AC3E}">
        <p14:creationId xmlns:p14="http://schemas.microsoft.com/office/powerpoint/2010/main" val="3366136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09045E-D70F-4ABE-865F-21847FC56D1F}" type="slidenum">
              <a:rPr lang="en-US" smtClean="0"/>
              <a:pPr/>
              <a:t>9</a:t>
            </a:fld>
            <a:endParaRPr lang="en-US" dirty="0"/>
          </a:p>
        </p:txBody>
      </p:sp>
    </p:spTree>
    <p:extLst>
      <p:ext uri="{BB962C8B-B14F-4D97-AF65-F5344CB8AC3E}">
        <p14:creationId xmlns:p14="http://schemas.microsoft.com/office/powerpoint/2010/main" val="1178886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D004D-342D-4FE2-BFE7-DF1B2E64BAB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5F8CAB6-81D1-43D0-8C78-926B9D1EBFB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7A8FE30-1AB7-435C-ADC3-4BE16A56BC9C}"/>
              </a:ext>
            </a:extLst>
          </p:cNvPr>
          <p:cNvSpPr>
            <a:spLocks noGrp="1"/>
          </p:cNvSpPr>
          <p:nvPr>
            <p:ph type="dt" sz="half" idx="10"/>
          </p:nvPr>
        </p:nvSpPr>
        <p:spPr/>
        <p:txBody>
          <a:bodyPr/>
          <a:lstStyle/>
          <a:p>
            <a:fld id="{5E3B8492-7603-4F1D-9829-4DE7D091A61A}" type="datetime1">
              <a:rPr lang="en-US" smtClean="0"/>
              <a:pPr/>
              <a:t>11/30/2018</a:t>
            </a:fld>
            <a:endParaRPr lang="en-US" dirty="0"/>
          </a:p>
        </p:txBody>
      </p:sp>
      <p:sp>
        <p:nvSpPr>
          <p:cNvPr id="5" name="Footer Placeholder 4">
            <a:extLst>
              <a:ext uri="{FF2B5EF4-FFF2-40B4-BE49-F238E27FC236}">
                <a16:creationId xmlns:a16="http://schemas.microsoft.com/office/drawing/2014/main" id="{20D2825F-E7AE-4198-933F-D61661EBBEBC}"/>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B1BCFBC9-457A-4FDB-B8B3-58343F74E84D}"/>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2223115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B58C8-E2DB-4BC7-A471-E2DEB5EF41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90FA4A-F82A-46F5-9F20-712E6E4D6E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E579F-A5BB-4426-A3D9-1B4D9302F836}"/>
              </a:ext>
            </a:extLst>
          </p:cNvPr>
          <p:cNvSpPr>
            <a:spLocks noGrp="1"/>
          </p:cNvSpPr>
          <p:nvPr>
            <p:ph type="dt" sz="half" idx="10"/>
          </p:nvPr>
        </p:nvSpPr>
        <p:spPr/>
        <p:txBody>
          <a:bodyPr/>
          <a:lstStyle/>
          <a:p>
            <a:fld id="{D33145CF-4EC9-43C3-9930-0E1AC538220E}" type="datetime1">
              <a:rPr lang="en-US" smtClean="0"/>
              <a:pPr/>
              <a:t>11/30/2018</a:t>
            </a:fld>
            <a:endParaRPr lang="en-US" dirty="0"/>
          </a:p>
        </p:txBody>
      </p:sp>
      <p:sp>
        <p:nvSpPr>
          <p:cNvPr id="5" name="Footer Placeholder 4">
            <a:extLst>
              <a:ext uri="{FF2B5EF4-FFF2-40B4-BE49-F238E27FC236}">
                <a16:creationId xmlns:a16="http://schemas.microsoft.com/office/drawing/2014/main" id="{AF1D0C88-A52A-4E0B-8225-DCB73CED60F8}"/>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FAC032D6-ADD8-405D-8B81-AC2D5B16E32D}"/>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43954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B851E3-3432-4923-87BA-CDA6352EA52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A02AEB-719E-4BF3-B1C5-641F9BEA8F76}"/>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821D5-D3D4-4FE1-B5CD-A12EF574DE37}"/>
              </a:ext>
            </a:extLst>
          </p:cNvPr>
          <p:cNvSpPr>
            <a:spLocks noGrp="1"/>
          </p:cNvSpPr>
          <p:nvPr>
            <p:ph type="dt" sz="half" idx="10"/>
          </p:nvPr>
        </p:nvSpPr>
        <p:spPr/>
        <p:txBody>
          <a:bodyPr/>
          <a:lstStyle/>
          <a:p>
            <a:fld id="{EA0D2349-A1DE-47DF-AD79-30FAF56C6E08}" type="datetime1">
              <a:rPr lang="en-US" smtClean="0"/>
              <a:pPr/>
              <a:t>11/30/2018</a:t>
            </a:fld>
            <a:endParaRPr lang="en-US" dirty="0"/>
          </a:p>
        </p:txBody>
      </p:sp>
      <p:sp>
        <p:nvSpPr>
          <p:cNvPr id="5" name="Footer Placeholder 4">
            <a:extLst>
              <a:ext uri="{FF2B5EF4-FFF2-40B4-BE49-F238E27FC236}">
                <a16:creationId xmlns:a16="http://schemas.microsoft.com/office/drawing/2014/main" id="{8552B9E9-1647-416C-80D3-64FD9F079E8C}"/>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93E7ACF2-5091-4135-A775-3BB268FDB97D}"/>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804616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7968996"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4523015"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a:extLst>
              <a:ext uri="{FF2B5EF4-FFF2-40B4-BE49-F238E27FC236}">
                <a16:creationId xmlns:a16="http://schemas.microsoft.com/office/drawing/2014/main" id="{73B47EE6-EDE6-4881-B456-B37D9C1ADE38}"/>
              </a:ext>
            </a:extLst>
          </p:cNvPr>
          <p:cNvSpPr>
            <a:spLocks noGrp="1"/>
          </p:cNvSpPr>
          <p:nvPr>
            <p:ph type="pic" sz="quarter" idx="13"/>
          </p:nvPr>
        </p:nvSpPr>
        <p:spPr>
          <a:xfrm>
            <a:off x="1262549" y="860945"/>
            <a:ext cx="3321392"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r>
              <a:rPr lang="en-US"/>
              <a:t>Click icon to add picture</a:t>
            </a:r>
            <a:endParaRPr lang="en-IN" dirty="0"/>
          </a:p>
        </p:txBody>
      </p: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6753226" y="3924299"/>
            <a:ext cx="2390775"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4781791" y="2006084"/>
            <a:ext cx="3640180" cy="1616252"/>
          </a:xfrm>
          <a:prstGeom prst="rect">
            <a:avLst/>
          </a:prstGeom>
        </p:spPr>
        <p:txBody>
          <a:bodyPr anchor="b">
            <a:normAutofit/>
          </a:bodyPr>
          <a:lstStyle>
            <a:lvl1pPr algn="l">
              <a:defRPr sz="3225" b="1">
                <a:solidFill>
                  <a:schemeClr val="accent1"/>
                </a:solidFill>
              </a:defRPr>
            </a:lvl1pPr>
          </a:lstStyle>
          <a:p>
            <a:r>
              <a:rPr lang="en-IN" dirty="0"/>
              <a:t>Click To Edit Master Title Style</a:t>
            </a:r>
            <a:endParaRPr lang="en-US" dirty="0"/>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4781411" y="3640998"/>
            <a:ext cx="3640754" cy="1257574"/>
          </a:xfrm>
          <a:prstGeom prst="rect">
            <a:avLst/>
          </a:prstGeom>
        </p:spPr>
        <p:txBody>
          <a:bodyPr/>
          <a:lstStyle>
            <a:lvl1pPr marL="0" indent="0" algn="l">
              <a:buNone/>
              <a:defRPr sz="1800" b="0" i="0" spc="225">
                <a:solidFill>
                  <a:schemeClr val="accent6"/>
                </a:solidFill>
                <a:latin typeface="+mn-lt"/>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SUBTITLE</a:t>
            </a:r>
            <a:endParaRPr lang="en-IN" dirty="0"/>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3378" y="4700016"/>
            <a:ext cx="1439842"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316054"/>
      </p:ext>
    </p:extLst>
  </p:cSld>
  <p:clrMapOvr>
    <a:masterClrMapping/>
  </p:clrMapOvr>
  <p:extLst mod="1">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4737-424D-43D3-953C-A86EE71184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EF74A2-8ACA-4A7E-9166-4A8C263102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C7A716-0534-4E16-85D4-BA90C8B5E467}"/>
              </a:ext>
            </a:extLst>
          </p:cNvPr>
          <p:cNvSpPr>
            <a:spLocks noGrp="1"/>
          </p:cNvSpPr>
          <p:nvPr>
            <p:ph type="dt" sz="half" idx="10"/>
          </p:nvPr>
        </p:nvSpPr>
        <p:spPr/>
        <p:txBody>
          <a:bodyPr/>
          <a:lstStyle/>
          <a:p>
            <a:fld id="{8C28FBD2-2785-4C12-B209-5CFF5B91556D}" type="datetime1">
              <a:rPr lang="en-US" smtClean="0"/>
              <a:pPr/>
              <a:t>11/30/2018</a:t>
            </a:fld>
            <a:endParaRPr lang="en-US" dirty="0"/>
          </a:p>
        </p:txBody>
      </p:sp>
      <p:sp>
        <p:nvSpPr>
          <p:cNvPr id="5" name="Footer Placeholder 4">
            <a:extLst>
              <a:ext uri="{FF2B5EF4-FFF2-40B4-BE49-F238E27FC236}">
                <a16:creationId xmlns:a16="http://schemas.microsoft.com/office/drawing/2014/main" id="{174F6D67-F159-4CA7-AB3E-BC8F04098A46}"/>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83958909-2E58-40A8-BCB7-1C08D273A0EE}"/>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808518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FB6C8-0C00-426D-AF3C-9D634DCC853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5D91DBC-CBF8-4D8C-AFB5-36841846452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280E1F-91E9-45B0-8543-88BFC5C6CF40}"/>
              </a:ext>
            </a:extLst>
          </p:cNvPr>
          <p:cNvSpPr>
            <a:spLocks noGrp="1"/>
          </p:cNvSpPr>
          <p:nvPr>
            <p:ph type="dt" sz="half" idx="10"/>
          </p:nvPr>
        </p:nvSpPr>
        <p:spPr/>
        <p:txBody>
          <a:bodyPr/>
          <a:lstStyle/>
          <a:p>
            <a:fld id="{A8797237-17F1-49A1-A044-DD773DCB9EBC}" type="datetime1">
              <a:rPr lang="en-US" smtClean="0"/>
              <a:pPr/>
              <a:t>11/30/2018</a:t>
            </a:fld>
            <a:endParaRPr lang="en-US" dirty="0"/>
          </a:p>
        </p:txBody>
      </p:sp>
      <p:sp>
        <p:nvSpPr>
          <p:cNvPr id="5" name="Footer Placeholder 4">
            <a:extLst>
              <a:ext uri="{FF2B5EF4-FFF2-40B4-BE49-F238E27FC236}">
                <a16:creationId xmlns:a16="http://schemas.microsoft.com/office/drawing/2014/main" id="{1341D9F7-EA7F-4105-8997-864394442501}"/>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21C41957-5EEC-4790-967B-505F6BCF8F44}"/>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01886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3A84-20DB-4A58-A653-E50E7D58E9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21101-E747-4D40-B82B-F9D0F7C97252}"/>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70BE2-9E0C-4859-B89F-834516D34AE5}"/>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F508A-0CBA-4334-8240-6ABD1C86DCA3}"/>
              </a:ext>
            </a:extLst>
          </p:cNvPr>
          <p:cNvSpPr>
            <a:spLocks noGrp="1"/>
          </p:cNvSpPr>
          <p:nvPr>
            <p:ph type="dt" sz="half" idx="10"/>
          </p:nvPr>
        </p:nvSpPr>
        <p:spPr/>
        <p:txBody>
          <a:bodyPr/>
          <a:lstStyle/>
          <a:p>
            <a:fld id="{FAEA0F85-2F6C-4EA3-A327-58AD0E8B8247}" type="datetime1">
              <a:rPr lang="en-US" smtClean="0"/>
              <a:pPr/>
              <a:t>11/30/2018</a:t>
            </a:fld>
            <a:endParaRPr lang="en-US" dirty="0"/>
          </a:p>
        </p:txBody>
      </p:sp>
      <p:sp>
        <p:nvSpPr>
          <p:cNvPr id="6" name="Footer Placeholder 5">
            <a:extLst>
              <a:ext uri="{FF2B5EF4-FFF2-40B4-BE49-F238E27FC236}">
                <a16:creationId xmlns:a16="http://schemas.microsoft.com/office/drawing/2014/main" id="{867AD14D-32F5-4639-A5B5-F1FC24D924BB}"/>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7" name="Slide Number Placeholder 6">
            <a:extLst>
              <a:ext uri="{FF2B5EF4-FFF2-40B4-BE49-F238E27FC236}">
                <a16:creationId xmlns:a16="http://schemas.microsoft.com/office/drawing/2014/main" id="{75568A76-D93A-49D2-814C-C698CA7597E2}"/>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12609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37231-9621-4213-A4B2-9E976547895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237A3C-1FBF-4262-A24A-BBDF800D111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6940FC5-607D-482D-A0C3-D3C99A003E8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65FAE1-E21F-42E3-95A8-A3C409830EA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2C0183D7-974B-4F02-8AD5-E1CB0718695C}"/>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CED4BC-1C9C-4854-884C-39D5957D1973}"/>
              </a:ext>
            </a:extLst>
          </p:cNvPr>
          <p:cNvSpPr>
            <a:spLocks noGrp="1"/>
          </p:cNvSpPr>
          <p:nvPr>
            <p:ph type="dt" sz="half" idx="10"/>
          </p:nvPr>
        </p:nvSpPr>
        <p:spPr/>
        <p:txBody>
          <a:bodyPr/>
          <a:lstStyle/>
          <a:p>
            <a:fld id="{62913DFC-9A85-4F4A-B464-B8661AB7AA3A}" type="datetime1">
              <a:rPr lang="en-US" smtClean="0"/>
              <a:pPr/>
              <a:t>11/30/2018</a:t>
            </a:fld>
            <a:endParaRPr lang="en-US" dirty="0"/>
          </a:p>
        </p:txBody>
      </p:sp>
      <p:sp>
        <p:nvSpPr>
          <p:cNvPr id="8" name="Footer Placeholder 7">
            <a:extLst>
              <a:ext uri="{FF2B5EF4-FFF2-40B4-BE49-F238E27FC236}">
                <a16:creationId xmlns:a16="http://schemas.microsoft.com/office/drawing/2014/main" id="{F0326414-21E2-4C00-A706-B01887A27C84}"/>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9" name="Slide Number Placeholder 8">
            <a:extLst>
              <a:ext uri="{FF2B5EF4-FFF2-40B4-BE49-F238E27FC236}">
                <a16:creationId xmlns:a16="http://schemas.microsoft.com/office/drawing/2014/main" id="{8815C5E9-2C84-49CF-9AC3-28A890C01E4E}"/>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19380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D34D6-E910-4B9B-96C2-3C1AFB7C94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3BB86C-9509-488B-9394-FBEAD9416A13}"/>
              </a:ext>
            </a:extLst>
          </p:cNvPr>
          <p:cNvSpPr>
            <a:spLocks noGrp="1"/>
          </p:cNvSpPr>
          <p:nvPr>
            <p:ph type="dt" sz="half" idx="10"/>
          </p:nvPr>
        </p:nvSpPr>
        <p:spPr/>
        <p:txBody>
          <a:bodyPr/>
          <a:lstStyle/>
          <a:p>
            <a:fld id="{3AA3D886-7CD4-4732-AA03-0FBD890A4639}" type="datetime1">
              <a:rPr lang="en-US" smtClean="0"/>
              <a:pPr/>
              <a:t>11/30/2018</a:t>
            </a:fld>
            <a:endParaRPr lang="en-US" dirty="0"/>
          </a:p>
        </p:txBody>
      </p:sp>
      <p:sp>
        <p:nvSpPr>
          <p:cNvPr id="4" name="Footer Placeholder 3">
            <a:extLst>
              <a:ext uri="{FF2B5EF4-FFF2-40B4-BE49-F238E27FC236}">
                <a16:creationId xmlns:a16="http://schemas.microsoft.com/office/drawing/2014/main" id="{CAC7F161-6A82-425B-99D1-77EF83D6E63E}"/>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5" name="Slide Number Placeholder 4">
            <a:extLst>
              <a:ext uri="{FF2B5EF4-FFF2-40B4-BE49-F238E27FC236}">
                <a16:creationId xmlns:a16="http://schemas.microsoft.com/office/drawing/2014/main" id="{4E41BC7C-4433-4A4E-84BB-1DC337B12ADD}"/>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2252382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D16D5A-9F12-4BE3-B883-959670798925}"/>
              </a:ext>
            </a:extLst>
          </p:cNvPr>
          <p:cNvSpPr>
            <a:spLocks noGrp="1"/>
          </p:cNvSpPr>
          <p:nvPr>
            <p:ph type="dt" sz="half" idx="10"/>
          </p:nvPr>
        </p:nvSpPr>
        <p:spPr/>
        <p:txBody>
          <a:bodyPr/>
          <a:lstStyle/>
          <a:p>
            <a:fld id="{BE2D1C81-7F53-444C-B606-F53F55EA1EE5}" type="datetime1">
              <a:rPr lang="en-US" smtClean="0"/>
              <a:pPr/>
              <a:t>11/30/2018</a:t>
            </a:fld>
            <a:endParaRPr lang="en-US" dirty="0"/>
          </a:p>
        </p:txBody>
      </p:sp>
      <p:sp>
        <p:nvSpPr>
          <p:cNvPr id="3" name="Footer Placeholder 2">
            <a:extLst>
              <a:ext uri="{FF2B5EF4-FFF2-40B4-BE49-F238E27FC236}">
                <a16:creationId xmlns:a16="http://schemas.microsoft.com/office/drawing/2014/main" id="{D88C9C84-C2C2-4F1E-A5FD-579A2CBF0D40}"/>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4" name="Slide Number Placeholder 3">
            <a:extLst>
              <a:ext uri="{FF2B5EF4-FFF2-40B4-BE49-F238E27FC236}">
                <a16:creationId xmlns:a16="http://schemas.microsoft.com/office/drawing/2014/main" id="{EDD2F887-12B3-4899-888D-8B7A53BDE845}"/>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3001186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0F2A-3D92-4106-BFDD-27A5E814253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16BBD59-AE89-476F-9DF7-31C95C3659B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946262-4722-4C49-8031-7334B063A3C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654BC54-B8C8-4103-8392-374467A1E196}"/>
              </a:ext>
            </a:extLst>
          </p:cNvPr>
          <p:cNvSpPr>
            <a:spLocks noGrp="1"/>
          </p:cNvSpPr>
          <p:nvPr>
            <p:ph type="dt" sz="half" idx="10"/>
          </p:nvPr>
        </p:nvSpPr>
        <p:spPr/>
        <p:txBody>
          <a:bodyPr/>
          <a:lstStyle/>
          <a:p>
            <a:fld id="{5CBA4725-4C73-4583-B200-609E0CE4C18E}" type="datetime1">
              <a:rPr lang="en-US" smtClean="0"/>
              <a:pPr/>
              <a:t>11/30/2018</a:t>
            </a:fld>
            <a:endParaRPr lang="en-US" dirty="0"/>
          </a:p>
        </p:txBody>
      </p:sp>
      <p:sp>
        <p:nvSpPr>
          <p:cNvPr id="6" name="Footer Placeholder 5">
            <a:extLst>
              <a:ext uri="{FF2B5EF4-FFF2-40B4-BE49-F238E27FC236}">
                <a16:creationId xmlns:a16="http://schemas.microsoft.com/office/drawing/2014/main" id="{1CCB953A-39F6-48E6-859D-B7CD65F84308}"/>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7" name="Slide Number Placeholder 6">
            <a:extLst>
              <a:ext uri="{FF2B5EF4-FFF2-40B4-BE49-F238E27FC236}">
                <a16:creationId xmlns:a16="http://schemas.microsoft.com/office/drawing/2014/main" id="{82AA84B2-3777-4D00-838A-94F813E38B42}"/>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2245359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5615E-1FBE-4352-A173-3F19521E6CC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112E634-9DB3-413E-898B-4729830FDB0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920E328-CA28-4FB2-AE99-10109ABF33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74E2216-CF58-4C89-9EAE-55B0170CBDE8}"/>
              </a:ext>
            </a:extLst>
          </p:cNvPr>
          <p:cNvSpPr>
            <a:spLocks noGrp="1"/>
          </p:cNvSpPr>
          <p:nvPr>
            <p:ph type="dt" sz="half" idx="10"/>
          </p:nvPr>
        </p:nvSpPr>
        <p:spPr/>
        <p:txBody>
          <a:bodyPr/>
          <a:lstStyle/>
          <a:p>
            <a:fld id="{7200CADF-AD05-4864-8353-C3E0C84DA53E}" type="datetime1">
              <a:rPr lang="en-US" smtClean="0"/>
              <a:pPr/>
              <a:t>11/30/2018</a:t>
            </a:fld>
            <a:endParaRPr lang="en-US" dirty="0"/>
          </a:p>
        </p:txBody>
      </p:sp>
      <p:sp>
        <p:nvSpPr>
          <p:cNvPr id="6" name="Footer Placeholder 5">
            <a:extLst>
              <a:ext uri="{FF2B5EF4-FFF2-40B4-BE49-F238E27FC236}">
                <a16:creationId xmlns:a16="http://schemas.microsoft.com/office/drawing/2014/main" id="{F9739981-D940-4A2C-BDB2-55C5049C0971}"/>
              </a:ext>
            </a:extLst>
          </p:cNvPr>
          <p:cNvSpPr>
            <a:spLocks noGrp="1"/>
          </p:cNvSpPr>
          <p:nvPr>
            <p:ph type="ftr" sz="quarter" idx="11"/>
          </p:nvPr>
        </p:nvSpPr>
        <p:spPr/>
        <p:txBody>
          <a:bodyPr/>
          <a:lstStyle/>
          <a:p>
            <a:r>
              <a:rPr lang="en-US"/>
              <a:t>Trong Dat PHAN | Vietnam International Arbitration Centre</a:t>
            </a:r>
            <a:endParaRPr lang="en-US" dirty="0"/>
          </a:p>
        </p:txBody>
      </p:sp>
      <p:sp>
        <p:nvSpPr>
          <p:cNvPr id="7" name="Slide Number Placeholder 6">
            <a:extLst>
              <a:ext uri="{FF2B5EF4-FFF2-40B4-BE49-F238E27FC236}">
                <a16:creationId xmlns:a16="http://schemas.microsoft.com/office/drawing/2014/main" id="{E5767429-31E4-4562-8961-4A14EF700BA9}"/>
              </a:ext>
            </a:extLst>
          </p:cNvPr>
          <p:cNvSpPr>
            <a:spLocks noGrp="1"/>
          </p:cNvSpPr>
          <p:nvPr>
            <p:ph type="sldNum" sz="quarter" idx="12"/>
          </p:nvPr>
        </p:nvSpPr>
        <p:spPr/>
        <p:txBody>
          <a:body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103625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28640B-BFE9-47D0-B598-DAAE1B1E882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EE14E8-CA54-4B64-B2A9-F37839AF5B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69C54-EE6F-4787-AAC6-85C8104010E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0E174E8-8B4B-4F6E-B6EF-B0316FBDFCF7}" type="datetime1">
              <a:rPr lang="en-US" smtClean="0"/>
              <a:pPr/>
              <a:t>11/30/2018</a:t>
            </a:fld>
            <a:endParaRPr lang="en-US" dirty="0"/>
          </a:p>
        </p:txBody>
      </p:sp>
      <p:sp>
        <p:nvSpPr>
          <p:cNvPr id="5" name="Footer Placeholder 4">
            <a:extLst>
              <a:ext uri="{FF2B5EF4-FFF2-40B4-BE49-F238E27FC236}">
                <a16:creationId xmlns:a16="http://schemas.microsoft.com/office/drawing/2014/main" id="{FA086858-78BE-4FEE-AFC7-A0AA44AFADA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Trong Dat PHAN | Vietnam International Arbitration Centre</a:t>
            </a:r>
            <a:endParaRPr lang="en-US" dirty="0"/>
          </a:p>
        </p:txBody>
      </p:sp>
      <p:sp>
        <p:nvSpPr>
          <p:cNvPr id="6" name="Slide Number Placeholder 5">
            <a:extLst>
              <a:ext uri="{FF2B5EF4-FFF2-40B4-BE49-F238E27FC236}">
                <a16:creationId xmlns:a16="http://schemas.microsoft.com/office/drawing/2014/main" id="{DEC2CD46-87DB-4568-8199-C1D4D42F504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CF888A-EAF0-4D49-9AC4-1F3CCBB51E6E}" type="slidenum">
              <a:rPr lang="en-US" smtClean="0"/>
              <a:pPr/>
              <a:t>‹#›</a:t>
            </a:fld>
            <a:endParaRPr lang="en-US" dirty="0"/>
          </a:p>
        </p:txBody>
      </p:sp>
    </p:spTree>
    <p:extLst>
      <p:ext uri="{BB962C8B-B14F-4D97-AF65-F5344CB8AC3E}">
        <p14:creationId xmlns:p14="http://schemas.microsoft.com/office/powerpoint/2010/main" val="255766645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iccwbo.org/publication/note-national-committees-groups-icc-proposal-arbitrators" TargetMode="External"/><Relationship Id="rId7" Type="http://schemas.openxmlformats.org/officeDocument/2006/relationships/hyperlink" Target="http://simc.com.sg/siac-simc-arb-med-arb-protocol/"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ciarb.org/resources/guidelines-ethics/" TargetMode="External"/><Relationship Id="rId5" Type="http://schemas.openxmlformats.org/officeDocument/2006/relationships/hyperlink" Target="https://www.ibanet.org/LPD/Dispute_Resolution_Section/Arbitration/Default.aspx" TargetMode="External"/><Relationship Id="rId4" Type="http://schemas.openxmlformats.org/officeDocument/2006/relationships/hyperlink" Target="https://iccwbo.org/publication/note-parties-arbitral-tribunals-conduct-arbitratio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independent.academia.edu/ManhDzungNguyen" TargetMode="External"/><Relationship Id="rId3" Type="http://schemas.openxmlformats.org/officeDocument/2006/relationships/hyperlink" Target="http://www.uncitral.org/uncitral/en/uncitral_texts/arbitration.html" TargetMode="External"/><Relationship Id="rId7" Type="http://schemas.openxmlformats.org/officeDocument/2006/relationships/hyperlink" Target="http://arbitrationblog.kluwerarbitration.com/"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ciarb.org/resources/guidelines-ethics/" TargetMode="External"/><Relationship Id="rId5" Type="http://schemas.openxmlformats.org/officeDocument/2006/relationships/hyperlink" Target="https://www.arbitration-icca.org/publications.html" TargetMode="External"/><Relationship Id="rId4" Type="http://schemas.openxmlformats.org/officeDocument/2006/relationships/hyperlink" Target="https://www.ibanet.org/LPD/Dispute_Resolution_Section/Arbitration/Default.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dzung.nguyen@adr.com.vn"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adr.com.v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95000"/>
          </a:schemeClr>
        </a:solidFill>
        <a:effectLst/>
      </p:bgPr>
    </p:bg>
    <p:spTree>
      <p:nvGrpSpPr>
        <p:cNvPr id="1" name=""/>
        <p:cNvGrpSpPr/>
        <p:nvPr/>
      </p:nvGrpSpPr>
      <p:grpSpPr>
        <a:xfrm>
          <a:off x="0" y="0"/>
          <a:ext cx="0" cy="0"/>
          <a:chOff x="0" y="0"/>
          <a:chExt cx="0" cy="0"/>
        </a:xfrm>
      </p:grpSpPr>
      <p:pic>
        <p:nvPicPr>
          <p:cNvPr id="17" name="Picture Placeholder 16">
            <a:extLst>
              <a:ext uri="{FF2B5EF4-FFF2-40B4-BE49-F238E27FC236}">
                <a16:creationId xmlns:a16="http://schemas.microsoft.com/office/drawing/2014/main" id="{257F6BCE-75BB-4ECD-BEA5-21C36A9CC0E9}"/>
              </a:ext>
            </a:extLst>
          </p:cNvPr>
          <p:cNvPicPr>
            <a:picLocks noGrp="1" noChangeAspect="1"/>
          </p:cNvPicPr>
          <p:nvPr>
            <p:ph type="pic" sz="quarter" idx="13"/>
          </p:nvPr>
        </p:nvPicPr>
        <p:blipFill>
          <a:blip r:embed="rId2"/>
          <a:stretch>
            <a:fillRect/>
          </a:stretch>
        </p:blipFill>
        <p:spPr>
          <a:xfrm>
            <a:off x="35625" y="822913"/>
            <a:ext cx="4085113" cy="3288519"/>
          </a:xfrm>
          <a:prstGeom prst="rect">
            <a:avLst/>
          </a:prstGeom>
        </p:spPr>
      </p:pic>
      <p:sp>
        <p:nvSpPr>
          <p:cNvPr id="2" name="Title 1">
            <a:extLst>
              <a:ext uri="{FF2B5EF4-FFF2-40B4-BE49-F238E27FC236}">
                <a16:creationId xmlns:a16="http://schemas.microsoft.com/office/drawing/2014/main" id="{3D638ACE-163E-40EB-A458-E794C67EA2A6}"/>
              </a:ext>
            </a:extLst>
          </p:cNvPr>
          <p:cNvSpPr>
            <a:spLocks noGrp="1"/>
          </p:cNvSpPr>
          <p:nvPr>
            <p:ph type="ctrTitle"/>
          </p:nvPr>
        </p:nvSpPr>
        <p:spPr>
          <a:xfrm>
            <a:off x="3764478" y="166257"/>
            <a:ext cx="5259877" cy="4726379"/>
          </a:xfrm>
        </p:spPr>
        <p:txBody>
          <a:bodyPr vert="horz" lIns="91440" tIns="45720" rIns="91440" bIns="45720" rtlCol="0" anchor="ctr">
            <a:noAutofit/>
          </a:bodyPr>
          <a:lstStyle/>
          <a:p>
            <a:pPr defTabSz="914400">
              <a:lnSpc>
                <a:spcPct val="90000"/>
              </a:lnSpc>
            </a:pPr>
            <a:r>
              <a:rPr lang="en-US" sz="3600" kern="1200" dirty="0">
                <a:solidFill>
                  <a:srgbClr val="996633"/>
                </a:solidFill>
                <a:latin typeface="Times New Roman" panose="02020603050405020304" pitchFamily="18" charset="0"/>
                <a:cs typeface="Times New Roman" panose="02020603050405020304" pitchFamily="18" charset="0"/>
              </a:rPr>
              <a:t>KỸ NĂNG GIẢI QUYẾT TRANH CHẤP BẰNG TRỌNG TÀI THƯƠNG MẠI DƯỚI GÓC NHÌN CỦA LUẬT SƯ TRỌNG TÀI QUỐC TẾ</a:t>
            </a:r>
          </a:p>
        </p:txBody>
      </p:sp>
      <p:sp>
        <p:nvSpPr>
          <p:cNvPr id="3" name="Subtitle 2">
            <a:extLst>
              <a:ext uri="{FF2B5EF4-FFF2-40B4-BE49-F238E27FC236}">
                <a16:creationId xmlns:a16="http://schemas.microsoft.com/office/drawing/2014/main" id="{5C9205DF-8F5E-49F7-B00E-6F58293F5130}"/>
              </a:ext>
            </a:extLst>
          </p:cNvPr>
          <p:cNvSpPr>
            <a:spLocks noGrp="1"/>
          </p:cNvSpPr>
          <p:nvPr>
            <p:ph type="subTitle" idx="1"/>
          </p:nvPr>
        </p:nvSpPr>
        <p:spPr>
          <a:xfrm>
            <a:off x="119645" y="4859441"/>
            <a:ext cx="8798719" cy="1460666"/>
          </a:xfrm>
          <a:solidFill>
            <a:schemeClr val="tx1">
              <a:lumMod val="85000"/>
            </a:schemeClr>
          </a:solidFill>
        </p:spPr>
        <p:txBody>
          <a:bodyPr vert="horz" lIns="91440" tIns="45720" rIns="91440" bIns="45720" rtlCol="0" anchor="t">
            <a:noAutofit/>
          </a:bodyPr>
          <a:lstStyle/>
          <a:p>
            <a:pPr algn="r" defTabSz="914400">
              <a:lnSpc>
                <a:spcPct val="90000"/>
              </a:lnSpc>
              <a:spcBef>
                <a:spcPts val="0"/>
              </a:spcBef>
              <a:spcAft>
                <a:spcPts val="600"/>
              </a:spcAft>
              <a:defRPr/>
            </a:pPr>
            <a:r>
              <a:rPr lang="en-US" b="1" spc="0" dirty="0">
                <a:solidFill>
                  <a:srgbClr val="002060"/>
                </a:solidFill>
                <a:latin typeface="Times New Roman" panose="02020603050405020304" pitchFamily="18" charset="0"/>
                <a:cs typeface="Times New Roman" panose="02020603050405020304" pitchFamily="18" charset="0"/>
              </a:rPr>
              <a:t>NGUYỄN MẠNH DŨNG</a:t>
            </a:r>
          </a:p>
          <a:p>
            <a:pPr indent="-228600" algn="r" defTabSz="914400">
              <a:lnSpc>
                <a:spcPct val="90000"/>
              </a:lnSpc>
              <a:spcBef>
                <a:spcPts val="0"/>
              </a:spcBef>
              <a:spcAft>
                <a:spcPts val="600"/>
              </a:spcAft>
              <a:buFont typeface="Arial" panose="020B0604020202020204" pitchFamily="34" charset="0"/>
              <a:buChar char="•"/>
              <a:defRPr/>
            </a:pPr>
            <a:r>
              <a:rPr lang="en-US" spc="0" dirty="0" err="1">
                <a:solidFill>
                  <a:srgbClr val="002060"/>
                </a:solidFill>
                <a:latin typeface="Times New Roman" panose="02020603050405020304" pitchFamily="18" charset="0"/>
                <a:cs typeface="Times New Roman" panose="02020603050405020304" pitchFamily="18" charset="0"/>
              </a:rPr>
              <a:t>Phó</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Giám</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đốc</a:t>
            </a:r>
            <a:r>
              <a:rPr lang="en-US" spc="0" dirty="0">
                <a:solidFill>
                  <a:srgbClr val="002060"/>
                </a:solidFill>
                <a:latin typeface="Times New Roman" panose="02020603050405020304" pitchFamily="18" charset="0"/>
                <a:cs typeface="Times New Roman" panose="02020603050405020304" pitchFamily="18" charset="0"/>
              </a:rPr>
              <a:t> | Trung </a:t>
            </a:r>
            <a:r>
              <a:rPr lang="en-US" spc="0" dirty="0" err="1">
                <a:solidFill>
                  <a:srgbClr val="002060"/>
                </a:solidFill>
                <a:latin typeface="Times New Roman" panose="02020603050405020304" pitchFamily="18" charset="0"/>
                <a:cs typeface="Times New Roman" panose="02020603050405020304" pitchFamily="18" charset="0"/>
              </a:rPr>
              <a:t>tâm</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Hòa</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giải</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Việt</a:t>
            </a:r>
            <a:r>
              <a:rPr lang="en-US" spc="0" dirty="0">
                <a:solidFill>
                  <a:srgbClr val="002060"/>
                </a:solidFill>
                <a:latin typeface="Times New Roman" panose="02020603050405020304" pitchFamily="18" charset="0"/>
                <a:cs typeface="Times New Roman" panose="02020603050405020304" pitchFamily="18" charset="0"/>
              </a:rPr>
              <a:t> Nam  VMC</a:t>
            </a:r>
          </a:p>
          <a:p>
            <a:pPr indent="-228600" algn="r" defTabSz="914400">
              <a:lnSpc>
                <a:spcPct val="90000"/>
              </a:lnSpc>
              <a:spcBef>
                <a:spcPts val="0"/>
              </a:spcBef>
              <a:spcAft>
                <a:spcPts val="600"/>
              </a:spcAft>
              <a:buFont typeface="Arial" panose="020B0604020202020204" pitchFamily="34" charset="0"/>
              <a:buChar char="•"/>
              <a:defRPr/>
            </a:pPr>
            <a:r>
              <a:rPr lang="en-US" spc="0" dirty="0" err="1">
                <a:solidFill>
                  <a:srgbClr val="002060"/>
                </a:solidFill>
                <a:latin typeface="Times New Roman" panose="02020603050405020304" pitchFamily="18" charset="0"/>
                <a:cs typeface="Times New Roman" panose="02020603050405020304" pitchFamily="18" charset="0"/>
              </a:rPr>
              <a:t>Thành</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viên</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Tòa</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Trọng</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tài</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quốc</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tế</a:t>
            </a:r>
            <a:r>
              <a:rPr lang="en-US" spc="0" dirty="0">
                <a:solidFill>
                  <a:srgbClr val="002060"/>
                </a:solidFill>
                <a:latin typeface="Times New Roman" panose="02020603050405020304" pitchFamily="18" charset="0"/>
                <a:cs typeface="Times New Roman" panose="02020603050405020304" pitchFamily="18" charset="0"/>
              </a:rPr>
              <a:t> ICC</a:t>
            </a:r>
          </a:p>
          <a:p>
            <a:pPr indent="-228600" algn="r" defTabSz="914400">
              <a:lnSpc>
                <a:spcPct val="90000"/>
              </a:lnSpc>
              <a:spcBef>
                <a:spcPts val="0"/>
              </a:spcBef>
              <a:spcAft>
                <a:spcPts val="600"/>
              </a:spcAft>
              <a:buFont typeface="Arial" panose="020B0604020202020204" pitchFamily="34" charset="0"/>
              <a:buChar char="•"/>
              <a:defRPr/>
            </a:pPr>
            <a:r>
              <a:rPr lang="en-US" spc="0" dirty="0" err="1">
                <a:solidFill>
                  <a:srgbClr val="002060"/>
                </a:solidFill>
                <a:latin typeface="Times New Roman" panose="02020603050405020304" pitchFamily="18" charset="0"/>
                <a:cs typeface="Times New Roman" panose="02020603050405020304" pitchFamily="18" charset="0"/>
              </a:rPr>
              <a:t>Trọng</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tài</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viên</a:t>
            </a:r>
            <a:r>
              <a:rPr lang="en-US" spc="0" dirty="0">
                <a:solidFill>
                  <a:srgbClr val="002060"/>
                </a:solidFill>
                <a:latin typeface="Times New Roman" panose="02020603050405020304" pitchFamily="18" charset="0"/>
                <a:cs typeface="Times New Roman" panose="02020603050405020304" pitchFamily="18" charset="0"/>
              </a:rPr>
              <a:t>| Trung </a:t>
            </a:r>
            <a:r>
              <a:rPr lang="en-US" spc="0" dirty="0" err="1">
                <a:solidFill>
                  <a:srgbClr val="002060"/>
                </a:solidFill>
                <a:latin typeface="Times New Roman" panose="02020603050405020304" pitchFamily="18" charset="0"/>
                <a:cs typeface="Times New Roman" panose="02020603050405020304" pitchFamily="18" charset="0"/>
              </a:rPr>
              <a:t>tâm</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Trọng</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tài</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quốc</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tế</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Việt</a:t>
            </a:r>
            <a:r>
              <a:rPr lang="en-US" spc="0" dirty="0">
                <a:solidFill>
                  <a:srgbClr val="002060"/>
                </a:solidFill>
                <a:latin typeface="Times New Roman" panose="02020603050405020304" pitchFamily="18" charset="0"/>
                <a:cs typeface="Times New Roman" panose="02020603050405020304" pitchFamily="18" charset="0"/>
              </a:rPr>
              <a:t> </a:t>
            </a:r>
            <a:r>
              <a:rPr lang="en-US" spc="0" dirty="0" err="1">
                <a:solidFill>
                  <a:srgbClr val="002060"/>
                </a:solidFill>
                <a:latin typeface="Times New Roman" panose="02020603050405020304" pitchFamily="18" charset="0"/>
                <a:cs typeface="Times New Roman" panose="02020603050405020304" pitchFamily="18" charset="0"/>
              </a:rPr>
              <a:t>nam</a:t>
            </a:r>
            <a:r>
              <a:rPr lang="en-US" spc="0" dirty="0">
                <a:solidFill>
                  <a:srgbClr val="002060"/>
                </a:solidFill>
                <a:latin typeface="Times New Roman" panose="02020603050405020304" pitchFamily="18" charset="0"/>
                <a:cs typeface="Times New Roman" panose="02020603050405020304" pitchFamily="18" charset="0"/>
              </a:rPr>
              <a:t> VIAC</a:t>
            </a:r>
          </a:p>
        </p:txBody>
      </p:sp>
      <p:grpSp>
        <p:nvGrpSpPr>
          <p:cNvPr id="4" name="Group 3">
            <a:extLst>
              <a:ext uri="{FF2B5EF4-FFF2-40B4-BE49-F238E27FC236}">
                <a16:creationId xmlns:a16="http://schemas.microsoft.com/office/drawing/2014/main" id="{7604C4F0-1C30-4434-B4E9-44020E3FF97D}"/>
              </a:ext>
            </a:extLst>
          </p:cNvPr>
          <p:cNvGrpSpPr/>
          <p:nvPr/>
        </p:nvGrpSpPr>
        <p:grpSpPr>
          <a:xfrm>
            <a:off x="1" y="-16041"/>
            <a:ext cx="9143999" cy="177591"/>
            <a:chOff x="1" y="-16041"/>
            <a:chExt cx="9143999" cy="177591"/>
          </a:xfrm>
        </p:grpSpPr>
        <p:sp>
          <p:nvSpPr>
            <p:cNvPr id="14" name="Rectangle 13">
              <a:extLst>
                <a:ext uri="{FF2B5EF4-FFF2-40B4-BE49-F238E27FC236}">
                  <a16:creationId xmlns:a16="http://schemas.microsoft.com/office/drawing/2014/main" id="{5AD714A8-3231-408C-804E-681173781D4B}"/>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5" name="Rectangle 14">
              <a:extLst>
                <a:ext uri="{FF2B5EF4-FFF2-40B4-BE49-F238E27FC236}">
                  <a16:creationId xmlns:a16="http://schemas.microsoft.com/office/drawing/2014/main" id="{8CF5E382-3178-45F8-AF94-02091F66FAE3}"/>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39806997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HÌNH THỨC CỦA CHỨNG CỨ</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1802635"/>
            <a:ext cx="8105382" cy="3397918"/>
          </a:xfrm>
          <a:prstGeom prst="rect">
            <a:avLst/>
          </a:prstGeom>
        </p:spPr>
        <p:txBody>
          <a:bodyPr wrap="square">
            <a:spAutoFit/>
          </a:bodyPr>
          <a:lstStyle/>
          <a:p>
            <a:pPr>
              <a:lnSpc>
                <a:spcPct val="103000"/>
              </a:lnSpc>
            </a:pP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Văn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bản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quy</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phạm</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pháp</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luật</a:t>
            </a:r>
            <a:r>
              <a:rPr lang="en-US" sz="3500" dirty="0">
                <a:solidFill>
                  <a:schemeClr val="accent1">
                    <a:lumMod val="50000"/>
                  </a:schemeClr>
                </a:solidFill>
                <a:latin typeface="Times New Roman" pitchFamily="18" charset="0"/>
                <a:cs typeface="Times New Roman" pitchFamily="18" charset="0"/>
              </a:rPr>
              <a:t> (legislation);</a:t>
            </a:r>
          </a:p>
          <a:p>
            <a:pPr>
              <a:lnSpc>
                <a:spcPct val="103000"/>
              </a:lnSpc>
            </a:pPr>
            <a:r>
              <a:rPr lang="en-US" sz="3500"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Án</a:t>
            </a:r>
            <a:r>
              <a:rPr lang="en-US" sz="3500" b="1"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lệ</a:t>
            </a:r>
            <a:r>
              <a:rPr lang="en-US" sz="3500" b="1" dirty="0">
                <a:solidFill>
                  <a:schemeClr val="accent1">
                    <a:lumMod val="50000"/>
                  </a:schemeClr>
                </a:solidFill>
                <a:latin typeface="Times New Roman" pitchFamily="18" charset="0"/>
                <a:cs typeface="Times New Roman" pitchFamily="18" charset="0"/>
              </a:rPr>
              <a:t>;</a:t>
            </a:r>
          </a:p>
          <a:p>
            <a:pPr>
              <a:lnSpc>
                <a:spcPct val="103000"/>
              </a:lnSpc>
            </a:pP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Sách</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luật</a:t>
            </a:r>
            <a:r>
              <a:rPr lang="en-US" sz="3500" dirty="0">
                <a:solidFill>
                  <a:schemeClr val="accent1">
                    <a:lumMod val="50000"/>
                  </a:schemeClr>
                </a:solidFill>
                <a:latin typeface="Times New Roman" pitchFamily="18" charset="0"/>
                <a:cs typeface="Times New Roman" pitchFamily="18" charset="0"/>
              </a:rPr>
              <a:t> (text book);</a:t>
            </a:r>
          </a:p>
          <a:p>
            <a:pPr>
              <a:lnSpc>
                <a:spcPct val="103000"/>
              </a:lnSpc>
            </a:pPr>
            <a:r>
              <a:rPr lang="en-US" sz="3500"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Bình</a:t>
            </a:r>
            <a:r>
              <a:rPr lang="en-US" sz="3500" b="1"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luận</a:t>
            </a:r>
            <a:r>
              <a:rPr lang="en-US" sz="3500" b="1"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pháp</a:t>
            </a:r>
            <a:r>
              <a:rPr lang="en-US" sz="3500" b="1" dirty="0">
                <a:solidFill>
                  <a:schemeClr val="accent1">
                    <a:lumMod val="50000"/>
                  </a:schemeClr>
                </a:solidFill>
                <a:latin typeface="Times New Roman" pitchFamily="18" charset="0"/>
                <a:cs typeface="Times New Roman" pitchFamily="18" charset="0"/>
              </a:rPr>
              <a:t> </a:t>
            </a:r>
            <a:r>
              <a:rPr lang="en-US" sz="3500" b="1" dirty="0" err="1">
                <a:solidFill>
                  <a:schemeClr val="accent1">
                    <a:lumMod val="50000"/>
                  </a:schemeClr>
                </a:solidFill>
                <a:latin typeface="Times New Roman" pitchFamily="18" charset="0"/>
                <a:cs typeface="Times New Roman" pitchFamily="18" charset="0"/>
              </a:rPr>
              <a:t>lý</a:t>
            </a:r>
            <a:r>
              <a:rPr lang="en-US" sz="3500" b="1" dirty="0">
                <a:solidFill>
                  <a:schemeClr val="accent1">
                    <a:lumMod val="50000"/>
                  </a:schemeClr>
                </a:solidFill>
                <a:latin typeface="Times New Roman" pitchFamily="18" charset="0"/>
                <a:cs typeface="Times New Roman" pitchFamily="18" charset="0"/>
              </a:rPr>
              <a:t> (commentary);</a:t>
            </a:r>
          </a:p>
          <a:p>
            <a:pPr>
              <a:lnSpc>
                <a:spcPct val="103000"/>
              </a:lnSpc>
            </a:pPr>
            <a:r>
              <a:rPr lang="en-US" sz="3500" dirty="0">
                <a:solidFill>
                  <a:schemeClr val="accent1">
                    <a:lumMod val="50000"/>
                  </a:schemeClr>
                </a:solidFill>
                <a:latin typeface="Times New Roman" pitchFamily="18" charset="0"/>
                <a:cs typeface="Times New Roman" pitchFamily="18" charset="0"/>
              </a:rPr>
              <a:t>- Ý </a:t>
            </a:r>
            <a:r>
              <a:rPr lang="en-US" sz="3500" dirty="0" err="1">
                <a:solidFill>
                  <a:schemeClr val="accent1">
                    <a:lumMod val="50000"/>
                  </a:schemeClr>
                </a:solidFill>
                <a:latin typeface="Times New Roman" pitchFamily="18" charset="0"/>
                <a:cs typeface="Times New Roman" pitchFamily="18" charset="0"/>
              </a:rPr>
              <a:t>kiến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chuyên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gia</a:t>
            </a:r>
            <a:r>
              <a:rPr lang="en-US" sz="3500" dirty="0">
                <a:solidFill>
                  <a:schemeClr val="accent1">
                    <a:lumMod val="50000"/>
                  </a:schemeClr>
                </a:solidFill>
                <a:latin typeface="Times New Roman" pitchFamily="18" charset="0"/>
                <a:cs typeface="Times New Roman" pitchFamily="18" charset="0"/>
              </a:rPr>
              <a:t> (legal opinion);</a:t>
            </a:r>
          </a:p>
          <a:p>
            <a:pPr>
              <a:lnSpc>
                <a:spcPct val="103000"/>
              </a:lnSpc>
            </a:pPr>
            <a:r>
              <a:rPr lang="en-US" sz="3500" dirty="0">
                <a:solidFill>
                  <a:schemeClr val="accent1">
                    <a:lumMod val="50000"/>
                  </a:schemeClr>
                </a:solidFill>
                <a:latin typeface="Times New Roman" pitchFamily="18" charset="0"/>
                <a:cs typeface="Times New Roman" pitchFamily="18" charset="0"/>
              </a:rPr>
              <a:t>-Th</a:t>
            </a:r>
            <a:r>
              <a:rPr lang="vi-VN" sz="3500" dirty="0">
                <a:solidFill>
                  <a:schemeClr val="accent1">
                    <a:lumMod val="50000"/>
                  </a:schemeClr>
                </a:solidFill>
                <a:latin typeface="Times New Roman" pitchFamily="18" charset="0"/>
                <a:cs typeface="Times New Roman" pitchFamily="18" charset="0"/>
              </a:rPr>
              <a:t>ư</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điện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tử</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bản</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ghi</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nhớ</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dự</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thảo</a:t>
            </a:r>
            <a:r>
              <a:rPr lang="en-US" sz="3500" dirty="0">
                <a:solidFill>
                  <a:schemeClr val="accent1">
                    <a:lumMod val="50000"/>
                  </a:schemeClr>
                </a:solidFill>
                <a:latin typeface="Times New Roman" pitchFamily="18" charset="0"/>
                <a:cs typeface="Times New Roman" pitchFamily="18" charset="0"/>
              </a:rPr>
              <a:t>, </a:t>
            </a:r>
            <a:r>
              <a:rPr lang="en-US" sz="3500" dirty="0" err="1">
                <a:solidFill>
                  <a:schemeClr val="accent1">
                    <a:lumMod val="50000"/>
                  </a:schemeClr>
                </a:solidFill>
                <a:latin typeface="Times New Roman" pitchFamily="18" charset="0"/>
                <a:cs typeface="Times New Roman" pitchFamily="18" charset="0"/>
              </a:rPr>
              <a:t>vv</a:t>
            </a:r>
            <a:endParaRPr lang="en-US" sz="3500" b="1" dirty="0">
              <a:solidFill>
                <a:schemeClr val="accent1">
                  <a:lumMod val="50000"/>
                </a:schemeClr>
              </a:solidFill>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6" name="Group 15">
            <a:extLst>
              <a:ext uri="{FF2B5EF4-FFF2-40B4-BE49-F238E27FC236}">
                <a16:creationId xmlns:a16="http://schemas.microsoft.com/office/drawing/2014/main" id="{F7461F6E-D707-4C89-8624-502C7BFFAAA7}"/>
              </a:ext>
            </a:extLst>
          </p:cNvPr>
          <p:cNvGrpSpPr/>
          <p:nvPr/>
        </p:nvGrpSpPr>
        <p:grpSpPr>
          <a:xfrm>
            <a:off x="1" y="-16041"/>
            <a:ext cx="9143999" cy="177591"/>
            <a:chOff x="1" y="-16041"/>
            <a:chExt cx="9143999" cy="177591"/>
          </a:xfrm>
        </p:grpSpPr>
        <p:sp>
          <p:nvSpPr>
            <p:cNvPr id="17" name="Rectangle 16">
              <a:extLst>
                <a:ext uri="{FF2B5EF4-FFF2-40B4-BE49-F238E27FC236}">
                  <a16:creationId xmlns:a16="http://schemas.microsoft.com/office/drawing/2014/main" id="{0A1EEBF7-E405-41B4-9B42-7F62378A5A41}"/>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8" name="Rectangle 17">
              <a:extLst>
                <a:ext uri="{FF2B5EF4-FFF2-40B4-BE49-F238E27FC236}">
                  <a16:creationId xmlns:a16="http://schemas.microsoft.com/office/drawing/2014/main" id="{DCBC665A-35F0-478E-8C13-03F959C85F6C}"/>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55084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TÀI LIỆU THAM KHẢO QUỐC TẾ</a:t>
            </a:r>
          </a:p>
        </p:txBody>
      </p:sp>
      <p:sp>
        <p:nvSpPr>
          <p:cNvPr id="4" name="Rectangle 3"/>
          <p:cNvSpPr/>
          <p:nvPr/>
        </p:nvSpPr>
        <p:spPr>
          <a:xfrm>
            <a:off x="0" y="-16041"/>
            <a:ext cx="4572000" cy="177593"/>
          </a:xfrm>
          <a:prstGeom prst="rect">
            <a:avLst/>
          </a:prstGeom>
          <a:solidFill>
            <a:schemeClr val="accent6">
              <a:lumMod val="5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5" name="Rectangle 4"/>
          <p:cNvSpPr/>
          <p:nvPr/>
        </p:nvSpPr>
        <p:spPr>
          <a:xfrm>
            <a:off x="4572000" y="-16042"/>
            <a:ext cx="4572000" cy="177592"/>
          </a:xfrm>
          <a:prstGeom prst="rect">
            <a:avLst/>
          </a:prstGeom>
          <a:solidFill>
            <a:srgbClr val="3665B0"/>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427512" y="1398872"/>
            <a:ext cx="8253351" cy="6165662"/>
          </a:xfrm>
          <a:prstGeom prst="rect">
            <a:avLst/>
          </a:prstGeom>
        </p:spPr>
        <p:txBody>
          <a:bodyPr wrap="square">
            <a:spAutoFit/>
          </a:bodyPr>
          <a:lstStyle/>
          <a:p>
            <a:pPr algn="just">
              <a:lnSpc>
                <a:spcPct val="103000"/>
              </a:lnSpc>
              <a:defRPr/>
            </a:pPr>
            <a:r>
              <a:rPr lang="en-US" sz="2000" dirty="0"/>
              <a:t>- Note to National Committees and Groups of the ICC on the Proposal of Arbitrators</a:t>
            </a:r>
            <a:endParaRPr lang="en-US" sz="2000" dirty="0">
              <a:solidFill>
                <a:schemeClr val="accent1">
                  <a:lumMod val="50000"/>
                </a:schemeClr>
              </a:solidFill>
              <a:hlinkClick r:id="rId3"/>
            </a:endParaRPr>
          </a:p>
          <a:p>
            <a:pPr algn="just">
              <a:lnSpc>
                <a:spcPct val="103000"/>
              </a:lnSpc>
              <a:defRPr/>
            </a:pPr>
            <a:r>
              <a:rPr lang="en-US" sz="2000" dirty="0">
                <a:solidFill>
                  <a:schemeClr val="accent1">
                    <a:lumMod val="50000"/>
                  </a:schemeClr>
                </a:solidFill>
                <a:hlinkClick r:id="rId3"/>
              </a:rPr>
              <a:t>https://iccwbo.org/publication/note-national-committees-groups-icc-proposal-arbitrators</a:t>
            </a:r>
            <a:endParaRPr lang="en-US" sz="2000" dirty="0">
              <a:solidFill>
                <a:schemeClr val="accent1">
                  <a:lumMod val="50000"/>
                </a:schemeClr>
              </a:solidFill>
            </a:endParaRPr>
          </a:p>
          <a:p>
            <a:pPr marL="285750" indent="-285750" algn="just">
              <a:lnSpc>
                <a:spcPct val="103000"/>
              </a:lnSpc>
              <a:buFontTx/>
              <a:buChar char="-"/>
              <a:defRPr/>
            </a:pPr>
            <a:r>
              <a:rPr lang="en-US" dirty="0"/>
              <a:t>Note to Parties and Arbitral Tribunals on the Conduct of the Arbitration</a:t>
            </a:r>
          </a:p>
          <a:p>
            <a:pPr algn="just">
              <a:lnSpc>
                <a:spcPct val="103000"/>
              </a:lnSpc>
              <a:defRPr/>
            </a:pPr>
            <a:r>
              <a:rPr lang="en-US" sz="2000" dirty="0">
                <a:solidFill>
                  <a:schemeClr val="accent1">
                    <a:lumMod val="50000"/>
                  </a:schemeClr>
                </a:solidFill>
                <a:hlinkClick r:id="rId4"/>
              </a:rPr>
              <a:t>https://iccwbo.org/publication/note-parties-arbitral-tribunals-conduct-arbitration</a:t>
            </a:r>
            <a:r>
              <a:rPr lang="en-US" sz="2000" dirty="0">
                <a:solidFill>
                  <a:schemeClr val="accent1">
                    <a:lumMod val="50000"/>
                  </a:schemeClr>
                </a:solidFill>
              </a:rPr>
              <a:t> </a:t>
            </a:r>
          </a:p>
          <a:p>
            <a:pPr algn="just">
              <a:lnSpc>
                <a:spcPct val="103000"/>
              </a:lnSpc>
              <a:defRPr/>
            </a:pPr>
            <a:r>
              <a:rPr lang="en-US" sz="2000" dirty="0"/>
              <a:t>- Guidelines on Conflicts of Interest in International Arbitration (2014)</a:t>
            </a:r>
          </a:p>
          <a:p>
            <a:pPr algn="just">
              <a:lnSpc>
                <a:spcPct val="103000"/>
              </a:lnSpc>
              <a:defRPr/>
            </a:pPr>
            <a:r>
              <a:rPr lang="en-US" sz="2000" dirty="0"/>
              <a:t>- Rules on the Taking of Evidence in International Arbitration (2010)</a:t>
            </a:r>
          </a:p>
          <a:p>
            <a:pPr algn="just">
              <a:lnSpc>
                <a:spcPct val="103000"/>
              </a:lnSpc>
              <a:defRPr/>
            </a:pPr>
            <a:r>
              <a:rPr lang="en-US" sz="2000" dirty="0">
                <a:solidFill>
                  <a:schemeClr val="accent1">
                    <a:lumMod val="50000"/>
                  </a:schemeClr>
                </a:solidFill>
                <a:hlinkClick r:id="rId5"/>
              </a:rPr>
              <a:t>https://www.ibanet.org/LPD/Dispute_Resolution_Section/Arbitration/Default.aspx</a:t>
            </a:r>
            <a:endParaRPr lang="en-US" sz="2000" dirty="0">
              <a:solidFill>
                <a:schemeClr val="accent1">
                  <a:lumMod val="50000"/>
                </a:schemeClr>
              </a:solidFill>
            </a:endParaRPr>
          </a:p>
          <a:p>
            <a:pPr algn="just">
              <a:lnSpc>
                <a:spcPct val="103000"/>
              </a:lnSpc>
              <a:defRPr/>
            </a:pPr>
            <a:r>
              <a:rPr lang="en-US" sz="2000" dirty="0"/>
              <a:t>- Applications for Interim Measures</a:t>
            </a:r>
          </a:p>
          <a:p>
            <a:pPr algn="just">
              <a:lnSpc>
                <a:spcPct val="103000"/>
              </a:lnSpc>
              <a:defRPr/>
            </a:pPr>
            <a:r>
              <a:rPr lang="en-US" sz="2000" dirty="0"/>
              <a:t>- Applications for Security for Costs</a:t>
            </a:r>
          </a:p>
          <a:p>
            <a:pPr algn="just">
              <a:lnSpc>
                <a:spcPct val="103000"/>
              </a:lnSpc>
              <a:defRPr/>
            </a:pPr>
            <a:r>
              <a:rPr lang="en-US" sz="2000" dirty="0"/>
              <a:t>- Jurisdictional Challenges</a:t>
            </a:r>
          </a:p>
          <a:p>
            <a:pPr algn="just">
              <a:lnSpc>
                <a:spcPct val="103000"/>
              </a:lnSpc>
              <a:defRPr/>
            </a:pPr>
            <a:r>
              <a:rPr lang="en-US" sz="2000" dirty="0">
                <a:solidFill>
                  <a:schemeClr val="accent1">
                    <a:lumMod val="50000"/>
                  </a:schemeClr>
                </a:solidFill>
                <a:hlinkClick r:id="rId6"/>
              </a:rPr>
              <a:t>https://www.ciarb.org/resources/guidelines-ethics/</a:t>
            </a:r>
            <a:endParaRPr lang="en-US" sz="2000" dirty="0">
              <a:solidFill>
                <a:schemeClr val="accent1">
                  <a:lumMod val="50000"/>
                </a:schemeClr>
              </a:solidFill>
            </a:endParaRPr>
          </a:p>
          <a:p>
            <a:pPr algn="just">
              <a:lnSpc>
                <a:spcPct val="103000"/>
              </a:lnSpc>
              <a:defRPr/>
            </a:pPr>
            <a:r>
              <a:rPr lang="en-US" dirty="0"/>
              <a:t>- SIAC-SIMC Arb-Med-Arb Protocol</a:t>
            </a:r>
          </a:p>
          <a:p>
            <a:pPr algn="just">
              <a:lnSpc>
                <a:spcPct val="103000"/>
              </a:lnSpc>
              <a:defRPr/>
            </a:pPr>
            <a:r>
              <a:rPr lang="en-US" sz="2000" dirty="0">
                <a:solidFill>
                  <a:schemeClr val="accent1">
                    <a:lumMod val="50000"/>
                  </a:schemeClr>
                </a:solidFill>
                <a:hlinkClick r:id="rId7"/>
              </a:rPr>
              <a:t>http://simc.com.sg/siac-simc-arb-med-arb-protocol/</a:t>
            </a:r>
            <a:endParaRPr lang="en-US" sz="2000" dirty="0">
              <a:solidFill>
                <a:schemeClr val="accent1">
                  <a:lumMod val="50000"/>
                </a:schemeClr>
              </a:solidFill>
            </a:endParaRPr>
          </a:p>
          <a:p>
            <a:pPr algn="just">
              <a:lnSpc>
                <a:spcPct val="103000"/>
              </a:lnSpc>
              <a:defRPr/>
            </a:pPr>
            <a:endParaRPr lang="en-US" sz="2000" dirty="0">
              <a:solidFill>
                <a:schemeClr val="accent1">
                  <a:lumMod val="50000"/>
                </a:schemeClr>
              </a:solidFill>
            </a:endParaRPr>
          </a:p>
          <a:p>
            <a:pPr algn="just">
              <a:lnSpc>
                <a:spcPct val="103000"/>
              </a:lnSpc>
              <a:defRPr/>
            </a:pPr>
            <a:endParaRPr lang="en-US" sz="1400" dirty="0">
              <a:solidFill>
                <a:schemeClr val="accent1">
                  <a:lumMod val="50000"/>
                </a:schemeClr>
              </a:solidFill>
              <a:latin typeface="Times New Roman (Headings)"/>
            </a:endParaRPr>
          </a:p>
          <a:p>
            <a:pPr algn="just">
              <a:lnSpc>
                <a:spcPct val="103000"/>
              </a:lnSpc>
              <a:defRPr/>
            </a:pPr>
            <a:endParaRPr lang="en-US" sz="1400" dirty="0">
              <a:solidFill>
                <a:schemeClr val="accent1">
                  <a:lumMod val="50000"/>
                </a:schemeClr>
              </a:solidFill>
              <a:latin typeface="Times New Roman (Headings)"/>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5" name="Group 14">
            <a:extLst>
              <a:ext uri="{FF2B5EF4-FFF2-40B4-BE49-F238E27FC236}">
                <a16:creationId xmlns:a16="http://schemas.microsoft.com/office/drawing/2014/main" id="{891A5F8D-E26D-4DF4-BB1A-A7AEC149EB9C}"/>
              </a:ext>
            </a:extLst>
          </p:cNvPr>
          <p:cNvGrpSpPr/>
          <p:nvPr/>
        </p:nvGrpSpPr>
        <p:grpSpPr>
          <a:xfrm>
            <a:off x="1" y="-16041"/>
            <a:ext cx="9143999" cy="177591"/>
            <a:chOff x="1" y="-16041"/>
            <a:chExt cx="9143999" cy="177591"/>
          </a:xfrm>
        </p:grpSpPr>
        <p:sp>
          <p:nvSpPr>
            <p:cNvPr id="16" name="Rectangle 15">
              <a:extLst>
                <a:ext uri="{FF2B5EF4-FFF2-40B4-BE49-F238E27FC236}">
                  <a16:creationId xmlns:a16="http://schemas.microsoft.com/office/drawing/2014/main" id="{3AEDF8C5-1E26-418C-B5D3-3E4F6EB98722}"/>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7" name="Rectangle 16">
              <a:extLst>
                <a:ext uri="{FF2B5EF4-FFF2-40B4-BE49-F238E27FC236}">
                  <a16:creationId xmlns:a16="http://schemas.microsoft.com/office/drawing/2014/main" id="{98BE3F24-D8E5-47A6-BB2C-8D2ACFF95F93}"/>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413568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492443"/>
          </a:xfrm>
          <a:prstGeom prst="rect">
            <a:avLst/>
          </a:prstGeom>
          <a:noFill/>
        </p:spPr>
        <p:txBody>
          <a:bodyPr wrap="square" rtlCol="0">
            <a:spAutoFit/>
          </a:bodyPr>
          <a:lstStyle/>
          <a:p>
            <a:r>
              <a:rPr lang="vi-VN" sz="2600" b="1" dirty="0">
                <a:solidFill>
                  <a:srgbClr val="663300"/>
                </a:solidFill>
                <a:latin typeface="Times New Roman" pitchFamily="18" charset="0"/>
                <a:cs typeface="Times New Roman" pitchFamily="18" charset="0"/>
              </a:rPr>
              <a:t>TÀI LIỆU THAM KHẢO TRONG NƯỚC</a:t>
            </a:r>
          </a:p>
        </p:txBody>
      </p:sp>
      <p:sp>
        <p:nvSpPr>
          <p:cNvPr id="4" name="Rectangle 3"/>
          <p:cNvSpPr/>
          <p:nvPr/>
        </p:nvSpPr>
        <p:spPr>
          <a:xfrm>
            <a:off x="0" y="-16041"/>
            <a:ext cx="4572000" cy="177593"/>
          </a:xfrm>
          <a:prstGeom prst="rect">
            <a:avLst/>
          </a:prstGeom>
          <a:solidFill>
            <a:schemeClr val="accent6">
              <a:lumMod val="5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5" name="Rectangle 4"/>
          <p:cNvSpPr/>
          <p:nvPr/>
        </p:nvSpPr>
        <p:spPr>
          <a:xfrm>
            <a:off x="4572000" y="-16042"/>
            <a:ext cx="4572000" cy="177592"/>
          </a:xfrm>
          <a:prstGeom prst="rect">
            <a:avLst/>
          </a:prstGeom>
          <a:solidFill>
            <a:srgbClr val="3665B0"/>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1517622"/>
            <a:ext cx="8105382" cy="5395323"/>
          </a:xfrm>
          <a:prstGeom prst="rect">
            <a:avLst/>
          </a:prstGeom>
        </p:spPr>
        <p:txBody>
          <a:bodyPr wrap="square">
            <a:spAutoFit/>
          </a:bodyPr>
          <a:lstStyle/>
          <a:p>
            <a:pPr marL="342900" indent="-342900" algn="just">
              <a:lnSpc>
                <a:spcPct val="103000"/>
              </a:lnSpc>
              <a:buFont typeface="Arial" panose="020B0604020202020204" pitchFamily="34" charset="0"/>
              <a:buChar char="•"/>
              <a:defRPr/>
            </a:pPr>
            <a:r>
              <a:rPr lang="vi-VN" sz="2400" dirty="0">
                <a:solidFill>
                  <a:schemeClr val="accent1">
                    <a:lumMod val="50000"/>
                  </a:schemeClr>
                </a:solidFill>
                <a:latin typeface="+mj-lt"/>
              </a:rPr>
              <a:t>50 </a:t>
            </a:r>
            <a:r>
              <a:rPr lang="vi-VN" sz="2400" dirty="0" err="1">
                <a:solidFill>
                  <a:schemeClr val="accent1">
                    <a:lumMod val="50000"/>
                  </a:schemeClr>
                </a:solidFill>
                <a:latin typeface="+mj-lt"/>
              </a:rPr>
              <a:t>phán</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quyết</a:t>
            </a:r>
            <a:r>
              <a:rPr lang="vi-VN" sz="2400" dirty="0">
                <a:solidFill>
                  <a:schemeClr val="accent1">
                    <a:lumMod val="50000"/>
                  </a:schemeClr>
                </a:solidFill>
                <a:latin typeface="+mj-lt"/>
              </a:rPr>
              <a:t> </a:t>
            </a:r>
            <a:r>
              <a:rPr lang="vi-VN" sz="2400" dirty="0" err="1">
                <a:solidFill>
                  <a:schemeClr val="accent1">
                    <a:lumMod val="50000"/>
                  </a:schemeClr>
                </a:solidFill>
                <a:latin typeface="+mj-lt"/>
              </a:rPr>
              <a:t>trọng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tài</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quốc</a:t>
            </a:r>
            <a:r>
              <a:rPr lang="vi-VN" sz="2400" dirty="0">
                <a:solidFill>
                  <a:schemeClr val="accent1">
                    <a:lumMod val="50000"/>
                  </a:schemeClr>
                </a:solidFill>
                <a:latin typeface="+mj-lt"/>
              </a:rPr>
              <a:t> </a:t>
            </a:r>
            <a:r>
              <a:rPr lang="vi-VN" sz="2400" dirty="0" err="1">
                <a:solidFill>
                  <a:schemeClr val="accent1">
                    <a:lumMod val="50000"/>
                  </a:schemeClr>
                </a:solidFill>
                <a:latin typeface="+mj-lt"/>
              </a:rPr>
              <a:t>tế</a:t>
            </a:r>
            <a:r>
              <a:rPr lang="vi-VN" sz="2400" dirty="0">
                <a:solidFill>
                  <a:schemeClr val="accent1">
                    <a:lumMod val="50000"/>
                  </a:schemeClr>
                </a:solidFill>
                <a:latin typeface="+mj-lt"/>
              </a:rPr>
              <a:t> </a:t>
            </a:r>
            <a:r>
              <a:rPr lang="vi-VN" sz="2400" dirty="0" err="1">
                <a:solidFill>
                  <a:schemeClr val="accent1">
                    <a:lumMod val="50000"/>
                  </a:schemeClr>
                </a:solidFill>
                <a:latin typeface="+mj-lt"/>
              </a:rPr>
              <a:t>chọn</a:t>
            </a:r>
            <a:r>
              <a:rPr lang="vi-VN" sz="2400" dirty="0">
                <a:solidFill>
                  <a:schemeClr val="accent1">
                    <a:lumMod val="50000"/>
                  </a:schemeClr>
                </a:solidFill>
                <a:latin typeface="+mj-lt"/>
              </a:rPr>
              <a:t> </a:t>
            </a:r>
            <a:r>
              <a:rPr lang="vi-VN" sz="2400" dirty="0" err="1">
                <a:solidFill>
                  <a:schemeClr val="accent1">
                    <a:lumMod val="50000"/>
                  </a:schemeClr>
                </a:solidFill>
                <a:latin typeface="+mj-lt"/>
              </a:rPr>
              <a:t>lọc</a:t>
            </a:r>
            <a:r>
              <a:rPr lang="vi-VN" sz="2400" dirty="0">
                <a:solidFill>
                  <a:schemeClr val="accent1">
                    <a:lumMod val="50000"/>
                  </a:schemeClr>
                </a:solidFill>
                <a:latin typeface="+mj-lt"/>
              </a:rPr>
              <a:t> </a:t>
            </a:r>
            <a:r>
              <a:rPr lang="vi-VN" sz="2400" dirty="0" err="1">
                <a:solidFill>
                  <a:schemeClr val="accent1">
                    <a:lumMod val="50000"/>
                  </a:schemeClr>
                </a:solidFill>
                <a:latin typeface="+mj-lt"/>
              </a:rPr>
              <a:t>xuất</a:t>
            </a:r>
            <a:r>
              <a:rPr lang="vi-VN" sz="2400" dirty="0">
                <a:solidFill>
                  <a:schemeClr val="accent1">
                    <a:lumMod val="50000"/>
                  </a:schemeClr>
                </a:solidFill>
                <a:latin typeface="+mj-lt"/>
              </a:rPr>
              <a:t> </a:t>
            </a:r>
            <a:r>
              <a:rPr lang="vi-VN" sz="2400" dirty="0" err="1">
                <a:solidFill>
                  <a:schemeClr val="accent1">
                    <a:lumMod val="50000"/>
                  </a:schemeClr>
                </a:solidFill>
                <a:latin typeface="+mj-lt"/>
              </a:rPr>
              <a:t>bản</a:t>
            </a:r>
            <a:r>
              <a:rPr lang="vi-VN" sz="2400" dirty="0">
                <a:solidFill>
                  <a:schemeClr val="accent1">
                    <a:lumMod val="50000"/>
                  </a:schemeClr>
                </a:solidFill>
                <a:latin typeface="+mj-lt"/>
              </a:rPr>
              <a:t> năm 2002</a:t>
            </a:r>
          </a:p>
          <a:p>
            <a:pPr marL="342900" indent="-342900" algn="just">
              <a:lnSpc>
                <a:spcPct val="103000"/>
              </a:lnSpc>
              <a:buFont typeface="Arial" panose="020B0604020202020204" pitchFamily="34" charset="0"/>
              <a:buChar char="•"/>
              <a:defRPr/>
            </a:pPr>
            <a:r>
              <a:rPr lang="vi-VN" sz="2400" dirty="0" err="1">
                <a:solidFill>
                  <a:schemeClr val="accent1">
                    <a:lumMod val="50000"/>
                  </a:schemeClr>
                </a:solidFill>
                <a:latin typeface="+mj-lt"/>
              </a:rPr>
              <a:t>Các</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quyết</a:t>
            </a:r>
            <a:r>
              <a:rPr lang="vi-VN" sz="2400" dirty="0">
                <a:solidFill>
                  <a:schemeClr val="accent1">
                    <a:lumMod val="50000"/>
                  </a:schemeClr>
                </a:solidFill>
                <a:latin typeface="+mj-lt"/>
              </a:rPr>
              <a:t> </a:t>
            </a:r>
            <a:r>
              <a:rPr lang="vi-VN" sz="2400" dirty="0" err="1">
                <a:solidFill>
                  <a:schemeClr val="accent1">
                    <a:lumMod val="50000"/>
                  </a:schemeClr>
                </a:solidFill>
                <a:latin typeface="+mj-lt"/>
              </a:rPr>
              <a:t>định</a:t>
            </a:r>
            <a:r>
              <a:rPr lang="vi-VN" sz="2400" dirty="0">
                <a:solidFill>
                  <a:schemeClr val="accent1">
                    <a:lumMod val="50000"/>
                  </a:schemeClr>
                </a:solidFill>
                <a:latin typeface="+mj-lt"/>
              </a:rPr>
              <a:t> </a:t>
            </a:r>
            <a:r>
              <a:rPr lang="vi-VN" sz="2400" dirty="0" err="1">
                <a:solidFill>
                  <a:schemeClr val="accent1">
                    <a:lumMod val="50000"/>
                  </a:schemeClr>
                </a:solidFill>
                <a:latin typeface="+mj-lt"/>
              </a:rPr>
              <a:t>trọng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tài</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quốc</a:t>
            </a:r>
            <a:r>
              <a:rPr lang="vi-VN" sz="2400" dirty="0">
                <a:solidFill>
                  <a:schemeClr val="accent1">
                    <a:lumMod val="50000"/>
                  </a:schemeClr>
                </a:solidFill>
                <a:latin typeface="+mj-lt"/>
              </a:rPr>
              <a:t> </a:t>
            </a:r>
            <a:r>
              <a:rPr lang="vi-VN" sz="2400" dirty="0" err="1">
                <a:solidFill>
                  <a:schemeClr val="accent1">
                    <a:lumMod val="50000"/>
                  </a:schemeClr>
                </a:solidFill>
                <a:latin typeface="+mj-lt"/>
              </a:rPr>
              <a:t>tế</a:t>
            </a:r>
            <a:r>
              <a:rPr lang="vi-VN" sz="2400" dirty="0">
                <a:solidFill>
                  <a:schemeClr val="accent1">
                    <a:lumMod val="50000"/>
                  </a:schemeClr>
                </a:solidFill>
                <a:latin typeface="+mj-lt"/>
              </a:rPr>
              <a:t> </a:t>
            </a:r>
            <a:r>
              <a:rPr lang="vi-VN" sz="2400" dirty="0" err="1">
                <a:solidFill>
                  <a:schemeClr val="accent1">
                    <a:lumMod val="50000"/>
                  </a:schemeClr>
                </a:solidFill>
                <a:latin typeface="+mj-lt"/>
              </a:rPr>
              <a:t>chọn</a:t>
            </a:r>
            <a:r>
              <a:rPr lang="vi-VN" sz="2400" dirty="0">
                <a:solidFill>
                  <a:schemeClr val="accent1">
                    <a:lumMod val="50000"/>
                  </a:schemeClr>
                </a:solidFill>
                <a:latin typeface="+mj-lt"/>
              </a:rPr>
              <a:t> </a:t>
            </a:r>
            <a:r>
              <a:rPr lang="vi-VN" sz="2400" dirty="0" err="1">
                <a:solidFill>
                  <a:schemeClr val="accent1">
                    <a:lumMod val="50000"/>
                  </a:schemeClr>
                </a:solidFill>
                <a:latin typeface="+mj-lt"/>
              </a:rPr>
              <a:t>lọc</a:t>
            </a:r>
            <a:r>
              <a:rPr lang="vi-VN" sz="2400" dirty="0">
                <a:solidFill>
                  <a:schemeClr val="accent1">
                    <a:lumMod val="50000"/>
                  </a:schemeClr>
                </a:solidFill>
                <a:latin typeface="+mj-lt"/>
              </a:rPr>
              <a:t> năm 2007</a:t>
            </a:r>
          </a:p>
          <a:p>
            <a:pPr marL="342900" indent="-342900" algn="just">
              <a:lnSpc>
                <a:spcPct val="103000"/>
              </a:lnSpc>
              <a:buFont typeface="Arial" panose="020B0604020202020204" pitchFamily="34" charset="0"/>
              <a:buChar char="•"/>
              <a:defRPr/>
            </a:pPr>
            <a:r>
              <a:rPr lang="vi-VN" sz="2400" dirty="0" err="1">
                <a:solidFill>
                  <a:schemeClr val="accent1">
                    <a:lumMod val="50000"/>
                  </a:schemeClr>
                </a:solidFill>
                <a:latin typeface="+mj-lt"/>
              </a:rPr>
              <a:t>Các</a:t>
            </a:r>
            <a:r>
              <a:rPr lang="vi-VN" sz="2400" dirty="0">
                <a:solidFill>
                  <a:schemeClr val="accent1">
                    <a:lumMod val="50000"/>
                  </a:schemeClr>
                </a:solidFill>
                <a:latin typeface="+mj-lt"/>
              </a:rPr>
              <a:t> </a:t>
            </a:r>
            <a:r>
              <a:rPr lang="vi-VN" sz="2400" dirty="0" err="1">
                <a:solidFill>
                  <a:schemeClr val="accent1">
                    <a:lumMod val="50000"/>
                  </a:schemeClr>
                </a:solidFill>
                <a:latin typeface="+mj-lt"/>
              </a:rPr>
              <a:t>phán</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quyết</a:t>
            </a:r>
            <a:r>
              <a:rPr lang="vi-VN" sz="2400" dirty="0">
                <a:solidFill>
                  <a:schemeClr val="accent1">
                    <a:lumMod val="50000"/>
                  </a:schemeClr>
                </a:solidFill>
                <a:latin typeface="+mj-lt"/>
              </a:rPr>
              <a:t> </a:t>
            </a:r>
            <a:r>
              <a:rPr lang="vi-VN" sz="2400" dirty="0" err="1">
                <a:solidFill>
                  <a:schemeClr val="accent1">
                    <a:lumMod val="50000"/>
                  </a:schemeClr>
                </a:solidFill>
                <a:latin typeface="+mj-lt"/>
              </a:rPr>
              <a:t>trọng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tài</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quốc</a:t>
            </a:r>
            <a:r>
              <a:rPr lang="vi-VN" sz="2400" dirty="0">
                <a:solidFill>
                  <a:schemeClr val="accent1">
                    <a:lumMod val="50000"/>
                  </a:schemeClr>
                </a:solidFill>
                <a:latin typeface="+mj-lt"/>
              </a:rPr>
              <a:t> </a:t>
            </a:r>
            <a:r>
              <a:rPr lang="vi-VN" sz="2400" dirty="0" err="1">
                <a:solidFill>
                  <a:schemeClr val="accent1">
                    <a:lumMod val="50000"/>
                  </a:schemeClr>
                </a:solidFill>
                <a:latin typeface="+mj-lt"/>
              </a:rPr>
              <a:t>tế</a:t>
            </a:r>
            <a:r>
              <a:rPr lang="vi-VN" sz="2400" dirty="0">
                <a:solidFill>
                  <a:schemeClr val="accent1">
                    <a:lumMod val="50000"/>
                  </a:schemeClr>
                </a:solidFill>
                <a:latin typeface="+mj-lt"/>
              </a:rPr>
              <a:t> </a:t>
            </a:r>
            <a:r>
              <a:rPr lang="vi-VN" sz="2400" dirty="0" err="1">
                <a:solidFill>
                  <a:schemeClr val="accent1">
                    <a:lumMod val="50000"/>
                  </a:schemeClr>
                </a:solidFill>
                <a:latin typeface="+mj-lt"/>
              </a:rPr>
              <a:t>chọn</a:t>
            </a:r>
            <a:r>
              <a:rPr lang="vi-VN" sz="2400" dirty="0">
                <a:solidFill>
                  <a:schemeClr val="accent1">
                    <a:lumMod val="50000"/>
                  </a:schemeClr>
                </a:solidFill>
                <a:latin typeface="+mj-lt"/>
              </a:rPr>
              <a:t> </a:t>
            </a:r>
            <a:r>
              <a:rPr lang="vi-VN" sz="2400" dirty="0" err="1">
                <a:solidFill>
                  <a:schemeClr val="accent1">
                    <a:lumMod val="50000"/>
                  </a:schemeClr>
                </a:solidFill>
                <a:latin typeface="+mj-lt"/>
              </a:rPr>
              <a:t>loc</a:t>
            </a:r>
            <a:r>
              <a:rPr lang="vi-VN" sz="2400" dirty="0">
                <a:solidFill>
                  <a:schemeClr val="accent1">
                    <a:lumMod val="50000"/>
                  </a:schemeClr>
                </a:solidFill>
                <a:latin typeface="+mj-lt"/>
              </a:rPr>
              <a:t> năm 2010 </a:t>
            </a:r>
          </a:p>
          <a:p>
            <a:pPr marL="342900" indent="-342900" algn="just">
              <a:lnSpc>
                <a:spcPct val="103000"/>
              </a:lnSpc>
              <a:buFont typeface="Arial" panose="020B0604020202020204" pitchFamily="34" charset="0"/>
              <a:buChar char="•"/>
              <a:defRPr/>
            </a:pPr>
            <a:r>
              <a:rPr lang="vi-VN" sz="2400" dirty="0" err="1">
                <a:solidFill>
                  <a:schemeClr val="accent1">
                    <a:lumMod val="50000"/>
                  </a:schemeClr>
                </a:solidFill>
                <a:latin typeface="+mj-lt"/>
              </a:rPr>
              <a:t>Trọng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tài</a:t>
            </a:r>
            <a:r>
              <a:rPr lang="vi-VN" sz="2400" dirty="0">
                <a:solidFill>
                  <a:schemeClr val="accent1">
                    <a:lumMod val="50000"/>
                  </a:schemeClr>
                </a:solidFill>
                <a:latin typeface="+mj-lt"/>
              </a:rPr>
              <a:t> </a:t>
            </a:r>
            <a:r>
              <a:rPr lang="vi-VN" sz="2400" dirty="0" err="1">
                <a:solidFill>
                  <a:schemeClr val="accent1">
                    <a:lumMod val="50000"/>
                  </a:schemeClr>
                </a:solidFill>
                <a:latin typeface="+mj-lt"/>
              </a:rPr>
              <a:t>và</a:t>
            </a:r>
            <a:r>
              <a:rPr lang="vi-VN" sz="2400" dirty="0">
                <a:solidFill>
                  <a:schemeClr val="accent1">
                    <a:lumMod val="50000"/>
                  </a:schemeClr>
                </a:solidFill>
                <a:latin typeface="+mj-lt"/>
              </a:rPr>
              <a:t> </a:t>
            </a:r>
            <a:r>
              <a:rPr lang="vi-VN" sz="2400" dirty="0" err="1">
                <a:solidFill>
                  <a:schemeClr val="accent1">
                    <a:lumMod val="50000"/>
                  </a:schemeClr>
                </a:solidFill>
                <a:latin typeface="+mj-lt"/>
              </a:rPr>
              <a:t>các</a:t>
            </a:r>
            <a:r>
              <a:rPr lang="vi-VN" sz="2400" dirty="0">
                <a:solidFill>
                  <a:schemeClr val="accent1">
                    <a:lumMod val="50000"/>
                  </a:schemeClr>
                </a:solidFill>
                <a:latin typeface="+mj-lt"/>
              </a:rPr>
              <a:t> phương </a:t>
            </a:r>
            <a:r>
              <a:rPr lang="vi-VN" sz="2400" dirty="0" err="1">
                <a:solidFill>
                  <a:schemeClr val="accent1">
                    <a:lumMod val="50000"/>
                  </a:schemeClr>
                </a:solidFill>
                <a:latin typeface="+mj-lt"/>
              </a:rPr>
              <a:t>pháp</a:t>
            </a:r>
            <a:r>
              <a:rPr lang="vi-VN" sz="2400" dirty="0">
                <a:solidFill>
                  <a:schemeClr val="accent1">
                    <a:lumMod val="50000"/>
                  </a:schemeClr>
                </a:solidFill>
                <a:latin typeface="+mj-lt"/>
              </a:rPr>
              <a:t> </a:t>
            </a:r>
            <a:r>
              <a:rPr lang="vi-VN" sz="2400" dirty="0" err="1">
                <a:solidFill>
                  <a:schemeClr val="accent1">
                    <a:lumMod val="50000"/>
                  </a:schemeClr>
                </a:solidFill>
                <a:latin typeface="+mj-lt"/>
              </a:rPr>
              <a:t>giải</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quyết</a:t>
            </a:r>
            <a:r>
              <a:rPr lang="vi-VN" sz="2400" dirty="0">
                <a:solidFill>
                  <a:schemeClr val="accent1">
                    <a:lumMod val="50000"/>
                  </a:schemeClr>
                </a:solidFill>
                <a:latin typeface="+mj-lt"/>
              </a:rPr>
              <a:t> tranh </a:t>
            </a:r>
            <a:r>
              <a:rPr lang="vi-VN" sz="2400" dirty="0" err="1">
                <a:solidFill>
                  <a:schemeClr val="accent1">
                    <a:lumMod val="50000"/>
                  </a:schemeClr>
                </a:solidFill>
                <a:latin typeface="+mj-lt"/>
              </a:rPr>
              <a:t>chấp</a:t>
            </a:r>
            <a:r>
              <a:rPr lang="vi-VN" sz="2400" dirty="0">
                <a:solidFill>
                  <a:schemeClr val="accent1">
                    <a:lumMod val="50000"/>
                  </a:schemeClr>
                </a:solidFill>
                <a:latin typeface="+mj-lt"/>
              </a:rPr>
              <a:t> </a:t>
            </a:r>
            <a:r>
              <a:rPr lang="vi-VN" sz="2400" dirty="0" err="1">
                <a:solidFill>
                  <a:schemeClr val="accent1">
                    <a:lumMod val="50000"/>
                  </a:schemeClr>
                </a:solidFill>
                <a:latin typeface="+mj-lt"/>
              </a:rPr>
              <a:t>lựa</a:t>
            </a:r>
            <a:r>
              <a:rPr lang="vi-VN" sz="2400" dirty="0">
                <a:solidFill>
                  <a:schemeClr val="accent1">
                    <a:lumMod val="50000"/>
                  </a:schemeClr>
                </a:solidFill>
                <a:latin typeface="+mj-lt"/>
              </a:rPr>
              <a:t> </a:t>
            </a:r>
            <a:r>
              <a:rPr lang="vi-VN" sz="2400" dirty="0" err="1">
                <a:solidFill>
                  <a:schemeClr val="accent1">
                    <a:lumMod val="50000"/>
                  </a:schemeClr>
                </a:solidFill>
                <a:latin typeface="+mj-lt"/>
              </a:rPr>
              <a:t>chọn</a:t>
            </a:r>
            <a:r>
              <a:rPr lang="vi-VN" sz="2400" dirty="0">
                <a:solidFill>
                  <a:schemeClr val="accent1">
                    <a:lumMod val="50000"/>
                  </a:schemeClr>
                </a:solidFill>
                <a:latin typeface="+mj-lt"/>
              </a:rPr>
              <a:t> </a:t>
            </a:r>
          </a:p>
          <a:p>
            <a:pPr marL="342900" indent="-342900" algn="just">
              <a:lnSpc>
                <a:spcPct val="103000"/>
              </a:lnSpc>
              <a:buFont typeface="Arial" panose="020B0604020202020204" pitchFamily="34" charset="0"/>
              <a:buChar char="•"/>
              <a:defRPr/>
            </a:pPr>
            <a:r>
              <a:rPr lang="vi-VN" sz="2400" u="sng" dirty="0" err="1">
                <a:solidFill>
                  <a:schemeClr val="accent1">
                    <a:lumMod val="50000"/>
                  </a:schemeClr>
                </a:solidFill>
                <a:latin typeface="+mj-lt"/>
              </a:rPr>
              <a:t>Alan</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Redfern</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Martin</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Hunter</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Nigel</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Blackaby</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Constaintine</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Partasides</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Pháp</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luật</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và</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thực</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tiễn</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trọng</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tài</a:t>
            </a:r>
            <a:r>
              <a:rPr lang="vi-VN" sz="2400" u="sng" dirty="0">
                <a:solidFill>
                  <a:schemeClr val="accent1">
                    <a:lumMod val="50000"/>
                  </a:schemeClr>
                </a:solidFill>
                <a:latin typeface="+mj-lt"/>
              </a:rPr>
              <a:t> thương </a:t>
            </a:r>
            <a:r>
              <a:rPr lang="vi-VN" sz="2400" u="sng" dirty="0" err="1">
                <a:solidFill>
                  <a:schemeClr val="accent1">
                    <a:lumMod val="50000"/>
                  </a:schemeClr>
                </a:solidFill>
                <a:latin typeface="+mj-lt"/>
              </a:rPr>
              <a:t>mại</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quốc</a:t>
            </a:r>
            <a:r>
              <a:rPr lang="vi-VN" sz="2400" u="sng" dirty="0">
                <a:solidFill>
                  <a:schemeClr val="accent1">
                    <a:lumMod val="50000"/>
                  </a:schemeClr>
                </a:solidFill>
                <a:latin typeface="+mj-lt"/>
              </a:rPr>
              <a:t> </a:t>
            </a:r>
            <a:r>
              <a:rPr lang="vi-VN" sz="2400" u="sng" dirty="0" err="1">
                <a:solidFill>
                  <a:schemeClr val="accent1">
                    <a:lumMod val="50000"/>
                  </a:schemeClr>
                </a:solidFill>
                <a:latin typeface="+mj-lt"/>
              </a:rPr>
              <a:t>tế</a:t>
            </a:r>
            <a:endParaRPr lang="vi-VN" sz="2400" u="sng" dirty="0">
              <a:solidFill>
                <a:schemeClr val="accent1">
                  <a:lumMod val="50000"/>
                </a:schemeClr>
              </a:solidFill>
              <a:latin typeface="+mj-lt"/>
            </a:endParaRPr>
          </a:p>
          <a:p>
            <a:pPr marL="342900" indent="-342900" algn="just">
              <a:lnSpc>
                <a:spcPct val="103000"/>
              </a:lnSpc>
              <a:buFont typeface="Arial" panose="020B0604020202020204" pitchFamily="34" charset="0"/>
              <a:buChar char="•"/>
              <a:defRPr/>
            </a:pPr>
            <a:r>
              <a:rPr lang="vi-VN" sz="2400" dirty="0">
                <a:solidFill>
                  <a:schemeClr val="accent1">
                    <a:lumMod val="50000"/>
                  </a:schemeClr>
                </a:solidFill>
                <a:latin typeface="+mj-lt"/>
              </a:rPr>
              <a:t>Tư </a:t>
            </a:r>
            <a:r>
              <a:rPr lang="vi-VN" sz="2400" dirty="0" err="1">
                <a:solidFill>
                  <a:schemeClr val="accent1">
                    <a:lumMod val="50000"/>
                  </a:schemeClr>
                </a:solidFill>
                <a:latin typeface="+mj-lt"/>
              </a:rPr>
              <a:t>pháp</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quốc</a:t>
            </a:r>
            <a:r>
              <a:rPr lang="vi-VN" sz="2400" dirty="0">
                <a:solidFill>
                  <a:schemeClr val="accent1">
                    <a:lumMod val="50000"/>
                  </a:schemeClr>
                </a:solidFill>
                <a:latin typeface="+mj-lt"/>
              </a:rPr>
              <a:t> </a:t>
            </a:r>
            <a:r>
              <a:rPr lang="vi-VN" sz="2400" dirty="0" err="1">
                <a:solidFill>
                  <a:schemeClr val="accent1">
                    <a:lumMod val="50000"/>
                  </a:schemeClr>
                </a:solidFill>
                <a:latin typeface="+mj-lt"/>
              </a:rPr>
              <a:t>tế</a:t>
            </a:r>
            <a:r>
              <a:rPr lang="vi-VN" sz="2400" dirty="0">
                <a:solidFill>
                  <a:schemeClr val="accent1">
                    <a:lumMod val="50000"/>
                  </a:schemeClr>
                </a:solidFill>
                <a:latin typeface="+mj-lt"/>
              </a:rPr>
              <a:t> </a:t>
            </a:r>
            <a:r>
              <a:rPr lang="vi-VN" sz="2400" dirty="0" err="1">
                <a:solidFill>
                  <a:schemeClr val="accent1">
                    <a:lumMod val="50000"/>
                  </a:schemeClr>
                </a:solidFill>
                <a:latin typeface="+mj-lt"/>
              </a:rPr>
              <a:t>Việt</a:t>
            </a:r>
            <a:r>
              <a:rPr lang="vi-VN" sz="2400" dirty="0">
                <a:solidFill>
                  <a:schemeClr val="accent1">
                    <a:lumMod val="50000"/>
                  </a:schemeClr>
                </a:solidFill>
                <a:latin typeface="+mj-lt"/>
              </a:rPr>
              <a:t> nam – TS </a:t>
            </a:r>
            <a:r>
              <a:rPr lang="vi-VN" sz="2400" dirty="0" err="1">
                <a:solidFill>
                  <a:schemeClr val="accent1">
                    <a:lumMod val="50000"/>
                  </a:schemeClr>
                </a:solidFill>
                <a:latin typeface="+mj-lt"/>
              </a:rPr>
              <a:t>Đỗ</a:t>
            </a:r>
            <a:r>
              <a:rPr lang="vi-VN" sz="2400" dirty="0">
                <a:solidFill>
                  <a:schemeClr val="accent1">
                    <a:lumMod val="50000"/>
                  </a:schemeClr>
                </a:solidFill>
                <a:latin typeface="+mj-lt"/>
              </a:rPr>
              <a:t> Văn </a:t>
            </a:r>
            <a:r>
              <a:rPr lang="vi-VN" sz="2400" dirty="0" err="1">
                <a:solidFill>
                  <a:schemeClr val="accent1">
                    <a:lumMod val="50000"/>
                  </a:schemeClr>
                </a:solidFill>
                <a:latin typeface="+mj-lt"/>
              </a:rPr>
              <a:t>Đại</a:t>
            </a:r>
            <a:r>
              <a:rPr lang="vi-VN" sz="2400" dirty="0">
                <a:solidFill>
                  <a:schemeClr val="accent1">
                    <a:lumMod val="50000"/>
                  </a:schemeClr>
                </a:solidFill>
                <a:latin typeface="+mj-lt"/>
              </a:rPr>
              <a:t> – PGS.TS. Mai </a:t>
            </a:r>
            <a:r>
              <a:rPr lang="vi-VN" sz="2400" dirty="0" err="1">
                <a:solidFill>
                  <a:schemeClr val="accent1">
                    <a:lumMod val="50000"/>
                  </a:schemeClr>
                </a:solidFill>
                <a:latin typeface="+mj-lt"/>
              </a:rPr>
              <a:t>Hồng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Quỳ</a:t>
            </a:r>
            <a:r>
              <a:rPr lang="vi-VN" sz="2400" dirty="0">
                <a:solidFill>
                  <a:schemeClr val="accent1">
                    <a:lumMod val="50000"/>
                  </a:schemeClr>
                </a:solidFill>
                <a:latin typeface="+mj-lt"/>
              </a:rPr>
              <a:t>. NXB </a:t>
            </a:r>
            <a:r>
              <a:rPr lang="vi-VN" sz="2400" dirty="0" err="1">
                <a:solidFill>
                  <a:schemeClr val="accent1">
                    <a:lumMod val="50000"/>
                  </a:schemeClr>
                </a:solidFill>
                <a:latin typeface="+mj-lt"/>
              </a:rPr>
              <a:t>Chính</a:t>
            </a:r>
            <a:r>
              <a:rPr lang="vi-VN" sz="2400" dirty="0">
                <a:solidFill>
                  <a:schemeClr val="accent1">
                    <a:lumMod val="50000"/>
                  </a:schemeClr>
                </a:solidFill>
                <a:latin typeface="+mj-lt"/>
              </a:rPr>
              <a:t> </a:t>
            </a:r>
            <a:r>
              <a:rPr lang="vi-VN" sz="2400" dirty="0" err="1">
                <a:solidFill>
                  <a:schemeClr val="accent1">
                    <a:lumMod val="50000"/>
                  </a:schemeClr>
                </a:solidFill>
                <a:latin typeface="+mj-lt"/>
              </a:rPr>
              <a:t>trị</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quốc</a:t>
            </a:r>
            <a:r>
              <a:rPr lang="vi-VN" sz="2400" dirty="0">
                <a:solidFill>
                  <a:schemeClr val="accent1">
                    <a:lumMod val="50000"/>
                  </a:schemeClr>
                </a:solidFill>
                <a:latin typeface="+mj-lt"/>
              </a:rPr>
              <a:t> gia năm 2010</a:t>
            </a:r>
          </a:p>
          <a:p>
            <a:pPr marL="342900" indent="-342900" algn="just">
              <a:lnSpc>
                <a:spcPct val="103000"/>
              </a:lnSpc>
              <a:buFont typeface="Arial" panose="020B0604020202020204" pitchFamily="34" charset="0"/>
              <a:buChar char="•"/>
              <a:defRPr/>
            </a:pPr>
            <a:r>
              <a:rPr lang="vi-VN" sz="2400" dirty="0" err="1">
                <a:solidFill>
                  <a:schemeClr val="accent1">
                    <a:lumMod val="50000"/>
                  </a:schemeClr>
                </a:solidFill>
                <a:latin typeface="+mj-lt"/>
              </a:rPr>
              <a:t>Tuyển</a:t>
            </a:r>
            <a:r>
              <a:rPr lang="vi-VN" sz="2400" dirty="0">
                <a:solidFill>
                  <a:schemeClr val="accent1">
                    <a:lumMod val="50000"/>
                  </a:schemeClr>
                </a:solidFill>
                <a:latin typeface="+mj-lt"/>
              </a:rPr>
              <a:t> </a:t>
            </a:r>
            <a:r>
              <a:rPr lang="vi-VN" sz="2400" dirty="0" err="1">
                <a:solidFill>
                  <a:schemeClr val="accent1">
                    <a:lumMod val="50000"/>
                  </a:schemeClr>
                </a:solidFill>
                <a:latin typeface="+mj-lt"/>
              </a:rPr>
              <a:t>tập</a:t>
            </a:r>
            <a:r>
              <a:rPr lang="vi-VN" sz="2400" dirty="0">
                <a:solidFill>
                  <a:schemeClr val="accent1">
                    <a:lumMod val="50000"/>
                  </a:schemeClr>
                </a:solidFill>
                <a:latin typeface="+mj-lt"/>
              </a:rPr>
              <a:t> </a:t>
            </a:r>
            <a:r>
              <a:rPr lang="vi-VN" sz="2400" dirty="0" err="1">
                <a:solidFill>
                  <a:schemeClr val="accent1">
                    <a:lumMod val="50000"/>
                  </a:schemeClr>
                </a:solidFill>
                <a:latin typeface="+mj-lt"/>
              </a:rPr>
              <a:t>các</a:t>
            </a:r>
            <a:r>
              <a:rPr lang="vi-VN" sz="2400" dirty="0">
                <a:solidFill>
                  <a:schemeClr val="accent1">
                    <a:lumMod val="50000"/>
                  </a:schemeClr>
                </a:solidFill>
                <a:latin typeface="+mj-lt"/>
              </a:rPr>
              <a:t> </a:t>
            </a:r>
            <a:r>
              <a:rPr lang="vi-VN" sz="2400" dirty="0" err="1">
                <a:solidFill>
                  <a:schemeClr val="accent1">
                    <a:lumMod val="50000"/>
                  </a:schemeClr>
                </a:solidFill>
                <a:latin typeface="+mj-lt"/>
              </a:rPr>
              <a:t>Bản</a:t>
            </a:r>
            <a:r>
              <a:rPr lang="vi-VN" sz="2400" dirty="0">
                <a:solidFill>
                  <a:schemeClr val="accent1">
                    <a:lumMod val="50000"/>
                  </a:schemeClr>
                </a:solidFill>
                <a:latin typeface="+mj-lt"/>
              </a:rPr>
              <a:t> </a:t>
            </a:r>
            <a:r>
              <a:rPr lang="vi-VN" sz="2400" dirty="0" err="1">
                <a:solidFill>
                  <a:schemeClr val="accent1">
                    <a:lumMod val="50000"/>
                  </a:schemeClr>
                </a:solidFill>
                <a:latin typeface="+mj-lt"/>
              </a:rPr>
              <a:t>án</a:t>
            </a:r>
            <a:r>
              <a:rPr lang="vi-VN" sz="2400" dirty="0">
                <a:solidFill>
                  <a:schemeClr val="accent1">
                    <a:lumMod val="50000"/>
                  </a:schemeClr>
                </a:solidFill>
                <a:latin typeface="+mj-lt"/>
              </a:rPr>
              <a:t>, </a:t>
            </a:r>
            <a:r>
              <a:rPr lang="vi-VN" sz="2400" dirty="0" err="1">
                <a:solidFill>
                  <a:schemeClr val="accent1">
                    <a:lumMod val="50000"/>
                  </a:schemeClr>
                </a:solidFill>
                <a:latin typeface="+mj-lt"/>
              </a:rPr>
              <a:t>Quyết</a:t>
            </a:r>
            <a:r>
              <a:rPr lang="vi-VN" sz="2400" dirty="0">
                <a:solidFill>
                  <a:schemeClr val="accent1">
                    <a:lumMod val="50000"/>
                  </a:schemeClr>
                </a:solidFill>
                <a:latin typeface="+mj-lt"/>
              </a:rPr>
              <a:t> </a:t>
            </a:r>
            <a:r>
              <a:rPr lang="vi-VN" sz="2400" dirty="0" err="1">
                <a:solidFill>
                  <a:schemeClr val="accent1">
                    <a:lumMod val="50000"/>
                  </a:schemeClr>
                </a:solidFill>
                <a:latin typeface="+mj-lt"/>
              </a:rPr>
              <a:t>định</a:t>
            </a:r>
            <a:r>
              <a:rPr lang="vi-VN" sz="2400" dirty="0">
                <a:solidFill>
                  <a:schemeClr val="accent1">
                    <a:lumMod val="50000"/>
                  </a:schemeClr>
                </a:solidFill>
                <a:latin typeface="+mj-lt"/>
              </a:rPr>
              <a:t> </a:t>
            </a:r>
            <a:r>
              <a:rPr lang="vi-VN" sz="2400" dirty="0" err="1">
                <a:solidFill>
                  <a:schemeClr val="accent1">
                    <a:lumMod val="50000"/>
                  </a:schemeClr>
                </a:solidFill>
                <a:latin typeface="+mj-lt"/>
              </a:rPr>
              <a:t>của</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Tòa</a:t>
            </a:r>
            <a:r>
              <a:rPr lang="vi-VN" sz="2400" dirty="0">
                <a:solidFill>
                  <a:schemeClr val="accent1">
                    <a:lumMod val="50000"/>
                  </a:schemeClr>
                </a:solidFill>
                <a:latin typeface="+mj-lt"/>
              </a:rPr>
              <a:t> </a:t>
            </a:r>
            <a:r>
              <a:rPr lang="vi-VN" sz="2400" dirty="0" err="1">
                <a:solidFill>
                  <a:schemeClr val="accent1">
                    <a:lumMod val="50000"/>
                  </a:schemeClr>
                </a:solidFill>
                <a:latin typeface="+mj-lt"/>
              </a:rPr>
              <a:t>án</a:t>
            </a:r>
            <a:r>
              <a:rPr lang="vi-VN" sz="2400" dirty="0">
                <a:solidFill>
                  <a:schemeClr val="accent1">
                    <a:lumMod val="50000"/>
                  </a:schemeClr>
                </a:solidFill>
                <a:latin typeface="+mj-lt"/>
              </a:rPr>
              <a:t> </a:t>
            </a:r>
            <a:r>
              <a:rPr lang="vi-VN" sz="2400" dirty="0" err="1">
                <a:solidFill>
                  <a:schemeClr val="accent1">
                    <a:lumMod val="50000"/>
                  </a:schemeClr>
                </a:solidFill>
                <a:latin typeface="+mj-lt"/>
              </a:rPr>
              <a:t>Việt</a:t>
            </a:r>
            <a:r>
              <a:rPr lang="vi-VN" sz="2400" dirty="0">
                <a:solidFill>
                  <a:schemeClr val="accent1">
                    <a:lumMod val="50000"/>
                  </a:schemeClr>
                </a:solidFill>
                <a:latin typeface="+mj-lt"/>
              </a:rPr>
              <a:t> nam </a:t>
            </a:r>
            <a:r>
              <a:rPr lang="vi-VN" sz="2400" dirty="0" err="1">
                <a:solidFill>
                  <a:schemeClr val="accent1">
                    <a:lumMod val="50000"/>
                  </a:schemeClr>
                </a:solidFill>
                <a:latin typeface="+mj-lt"/>
              </a:rPr>
              <a:t>về</a:t>
            </a:r>
            <a:r>
              <a:rPr lang="vi-VN" sz="2400" dirty="0">
                <a:solidFill>
                  <a:schemeClr val="accent1">
                    <a:lumMod val="50000"/>
                  </a:schemeClr>
                </a:solidFill>
                <a:latin typeface="+mj-lt"/>
              </a:rPr>
              <a:t> </a:t>
            </a:r>
            <a:r>
              <a:rPr lang="vi-VN" sz="2400" dirty="0" err="1">
                <a:solidFill>
                  <a:schemeClr val="accent1">
                    <a:lumMod val="50000"/>
                  </a:schemeClr>
                </a:solidFill>
                <a:latin typeface="+mj-lt"/>
              </a:rPr>
              <a:t>Trọng</a:t>
            </a:r>
            <a:r>
              <a:rPr lang="vi-VN" sz="2400" dirty="0">
                <a:solidFill>
                  <a:schemeClr val="accent1">
                    <a:lumMod val="50000"/>
                  </a:schemeClr>
                </a:solidFill>
                <a:latin typeface="+mj-lt"/>
              </a:rPr>
              <a:t> </a:t>
            </a:r>
            <a:r>
              <a:rPr lang="vi-VN" sz="2400" dirty="0" err="1">
                <a:solidFill>
                  <a:schemeClr val="accent1">
                    <a:lumMod val="50000"/>
                  </a:schemeClr>
                </a:solidFill>
                <a:latin typeface="+mj-lt"/>
              </a:rPr>
              <a:t>tài</a:t>
            </a:r>
            <a:r>
              <a:rPr lang="vi-VN" sz="2400" dirty="0">
                <a:solidFill>
                  <a:schemeClr val="accent1">
                    <a:lumMod val="50000"/>
                  </a:schemeClr>
                </a:solidFill>
                <a:latin typeface="+mj-lt"/>
              </a:rPr>
              <a:t> thương </a:t>
            </a:r>
            <a:r>
              <a:rPr lang="vi-VN" sz="2400" dirty="0" err="1">
                <a:solidFill>
                  <a:schemeClr val="accent1">
                    <a:lumMod val="50000"/>
                  </a:schemeClr>
                </a:solidFill>
                <a:latin typeface="+mj-lt"/>
              </a:rPr>
              <a:t>mại</a:t>
            </a:r>
            <a:r>
              <a:rPr lang="vi-VN" sz="2400" dirty="0">
                <a:solidFill>
                  <a:schemeClr val="accent1">
                    <a:lumMod val="50000"/>
                  </a:schemeClr>
                </a:solidFill>
                <a:latin typeface="+mj-lt"/>
              </a:rPr>
              <a:t> – TS. </a:t>
            </a:r>
            <a:r>
              <a:rPr lang="vi-VN" sz="2400" dirty="0" err="1">
                <a:solidFill>
                  <a:schemeClr val="accent1">
                    <a:lumMod val="50000"/>
                  </a:schemeClr>
                </a:solidFill>
                <a:latin typeface="+mj-lt"/>
              </a:rPr>
              <a:t>Đỗ</a:t>
            </a:r>
            <a:r>
              <a:rPr lang="vi-VN" sz="2400" dirty="0">
                <a:solidFill>
                  <a:schemeClr val="accent1">
                    <a:lumMod val="50000"/>
                  </a:schemeClr>
                </a:solidFill>
                <a:latin typeface="+mj-lt"/>
              </a:rPr>
              <a:t> Văn </a:t>
            </a:r>
            <a:r>
              <a:rPr lang="vi-VN" sz="2400" dirty="0" err="1">
                <a:solidFill>
                  <a:schemeClr val="accent1">
                    <a:lumMod val="50000"/>
                  </a:schemeClr>
                </a:solidFill>
                <a:latin typeface="+mj-lt"/>
              </a:rPr>
              <a:t>Đại</a:t>
            </a:r>
            <a:r>
              <a:rPr lang="vi-VN" sz="2400" dirty="0">
                <a:solidFill>
                  <a:schemeClr val="accent1">
                    <a:lumMod val="50000"/>
                  </a:schemeClr>
                </a:solidFill>
                <a:latin typeface="+mj-lt"/>
              </a:rPr>
              <a:t> &amp; TS. Trần </a:t>
            </a:r>
            <a:r>
              <a:rPr lang="vi-VN" sz="2400" dirty="0" err="1">
                <a:solidFill>
                  <a:schemeClr val="accent1">
                    <a:lumMod val="50000"/>
                  </a:schemeClr>
                </a:solidFill>
                <a:latin typeface="+mj-lt"/>
              </a:rPr>
              <a:t>Hoàng</a:t>
            </a:r>
            <a:r>
              <a:rPr lang="vi-VN" sz="2400" dirty="0">
                <a:solidFill>
                  <a:schemeClr val="accent1">
                    <a:lumMod val="50000"/>
                  </a:schemeClr>
                </a:solidFill>
                <a:latin typeface="+mj-lt"/>
              </a:rPr>
              <a:t> Hải. NXB Lao </a:t>
            </a:r>
            <a:r>
              <a:rPr lang="vi-VN" sz="2400" dirty="0" err="1">
                <a:solidFill>
                  <a:schemeClr val="accent1">
                    <a:lumMod val="50000"/>
                  </a:schemeClr>
                </a:solidFill>
                <a:latin typeface="+mj-lt"/>
              </a:rPr>
              <a:t>Động</a:t>
            </a:r>
            <a:r>
              <a:rPr lang="vi-VN" sz="2400" dirty="0">
                <a:solidFill>
                  <a:schemeClr val="accent1">
                    <a:lumMod val="50000"/>
                  </a:schemeClr>
                </a:solidFill>
                <a:latin typeface="+mj-lt"/>
              </a:rPr>
              <a:t> T3/2010</a:t>
            </a:r>
            <a:endParaRPr lang="en-US" sz="2400" dirty="0">
              <a:solidFill>
                <a:schemeClr val="accent1">
                  <a:lumMod val="50000"/>
                </a:schemeClr>
              </a:solidFill>
              <a:latin typeface="+mj-lt"/>
            </a:endParaRPr>
          </a:p>
          <a:p>
            <a:pPr marL="342900" indent="-342900" algn="just">
              <a:lnSpc>
                <a:spcPct val="103000"/>
              </a:lnSpc>
              <a:buFont typeface="Arial" panose="020B0604020202020204" pitchFamily="34" charset="0"/>
              <a:buChar char="•"/>
              <a:defRPr/>
            </a:pPr>
            <a:r>
              <a:rPr lang="en-US" sz="2400" b="1" dirty="0" err="1">
                <a:solidFill>
                  <a:schemeClr val="accent1">
                    <a:lumMod val="50000"/>
                  </a:schemeClr>
                </a:solidFill>
                <a:latin typeface="Times New Roman (Headings)"/>
                <a:cs typeface="Times New Roman" panose="02020603050405020304" pitchFamily="18" charset="0"/>
              </a:rPr>
              <a:t>Pháp</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luật</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trọng</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tài</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thương</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mại</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Việt</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nam</a:t>
            </a:r>
            <a:r>
              <a:rPr lang="en-US" sz="2400" b="1" dirty="0">
                <a:solidFill>
                  <a:schemeClr val="accent1">
                    <a:lumMod val="50000"/>
                  </a:schemeClr>
                </a:solidFill>
                <a:latin typeface="Times New Roman (Headings)"/>
                <a:cs typeface="Times New Roman" panose="02020603050405020304" pitchFamily="18" charset="0"/>
              </a:rPr>
              <a:t> (2 </a:t>
            </a:r>
            <a:r>
              <a:rPr lang="en-US" sz="2400" b="1" dirty="0" err="1">
                <a:solidFill>
                  <a:schemeClr val="accent1">
                    <a:lumMod val="50000"/>
                  </a:schemeClr>
                </a:solidFill>
                <a:latin typeface="Times New Roman (Headings)"/>
                <a:cs typeface="Times New Roman" panose="02020603050405020304" pitchFamily="18" charset="0"/>
              </a:rPr>
              <a:t>tập</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của</a:t>
            </a:r>
            <a:r>
              <a:rPr lang="en-US" sz="2400" b="1" dirty="0">
                <a:solidFill>
                  <a:schemeClr val="accent1">
                    <a:lumMod val="50000"/>
                  </a:schemeClr>
                </a:solidFill>
                <a:latin typeface="Times New Roman (Headings)"/>
                <a:cs typeface="Times New Roman" panose="02020603050405020304" pitchFamily="18" charset="0"/>
              </a:rPr>
              <a:t> PGS.TS. </a:t>
            </a:r>
            <a:r>
              <a:rPr lang="en-US" sz="2400" b="1" dirty="0" err="1">
                <a:solidFill>
                  <a:schemeClr val="accent1">
                    <a:lumMod val="50000"/>
                  </a:schemeClr>
                </a:solidFill>
                <a:latin typeface="Times New Roman (Headings)"/>
                <a:cs typeface="Times New Roman" panose="02020603050405020304" pitchFamily="18" charset="0"/>
              </a:rPr>
              <a:t>Đỗ</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Văn</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Đại</a:t>
            </a:r>
            <a:r>
              <a:rPr lang="en-US" sz="2400" b="1" dirty="0">
                <a:solidFill>
                  <a:schemeClr val="accent1">
                    <a:lumMod val="50000"/>
                  </a:schemeClr>
                </a:solidFill>
                <a:latin typeface="Times New Roman (Headings)"/>
                <a:cs typeface="Times New Roman" panose="02020603050405020304" pitchFamily="18" charset="0"/>
              </a:rPr>
              <a:t> do </a:t>
            </a:r>
            <a:r>
              <a:rPr lang="en-US" sz="2400" b="1" dirty="0" err="1">
                <a:solidFill>
                  <a:schemeClr val="accent1">
                    <a:lumMod val="50000"/>
                  </a:schemeClr>
                </a:solidFill>
                <a:latin typeface="Times New Roman (Headings)"/>
                <a:cs typeface="Times New Roman" panose="02020603050405020304" pitchFamily="18" charset="0"/>
              </a:rPr>
              <a:t>Nhà</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xuất</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bản</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Hồng</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Đức</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ấn</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hành</a:t>
            </a:r>
            <a:r>
              <a:rPr lang="en-US" sz="2400" b="1" dirty="0">
                <a:solidFill>
                  <a:schemeClr val="accent1">
                    <a:lumMod val="50000"/>
                  </a:schemeClr>
                </a:solidFill>
                <a:latin typeface="Times New Roman (Headings)"/>
                <a:cs typeface="Times New Roman" panose="02020603050405020304" pitchFamily="18" charset="0"/>
              </a:rPr>
              <a:t> </a:t>
            </a:r>
            <a:r>
              <a:rPr lang="en-US" sz="2400" b="1" dirty="0" err="1">
                <a:solidFill>
                  <a:schemeClr val="accent1">
                    <a:lumMod val="50000"/>
                  </a:schemeClr>
                </a:solidFill>
                <a:latin typeface="Times New Roman (Headings)"/>
                <a:cs typeface="Times New Roman" panose="02020603050405020304" pitchFamily="18" charset="0"/>
              </a:rPr>
              <a:t>năm</a:t>
            </a:r>
            <a:r>
              <a:rPr lang="en-US" sz="2400" b="1" dirty="0">
                <a:solidFill>
                  <a:schemeClr val="accent1">
                    <a:lumMod val="50000"/>
                  </a:schemeClr>
                </a:solidFill>
                <a:latin typeface="Times New Roman (Headings)"/>
                <a:cs typeface="Times New Roman" panose="02020603050405020304" pitchFamily="18" charset="0"/>
              </a:rPr>
              <a:t> 2017</a:t>
            </a: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5" name="Group 14">
            <a:extLst>
              <a:ext uri="{FF2B5EF4-FFF2-40B4-BE49-F238E27FC236}">
                <a16:creationId xmlns:a16="http://schemas.microsoft.com/office/drawing/2014/main" id="{EB97F11F-56BE-4CF2-B3A8-9ABF47D27624}"/>
              </a:ext>
            </a:extLst>
          </p:cNvPr>
          <p:cNvGrpSpPr/>
          <p:nvPr/>
        </p:nvGrpSpPr>
        <p:grpSpPr>
          <a:xfrm>
            <a:off x="1" y="-16041"/>
            <a:ext cx="9143999" cy="177591"/>
            <a:chOff x="1" y="-16041"/>
            <a:chExt cx="9143999" cy="177591"/>
          </a:xfrm>
        </p:grpSpPr>
        <p:sp>
          <p:nvSpPr>
            <p:cNvPr id="16" name="Rectangle 15">
              <a:extLst>
                <a:ext uri="{FF2B5EF4-FFF2-40B4-BE49-F238E27FC236}">
                  <a16:creationId xmlns:a16="http://schemas.microsoft.com/office/drawing/2014/main" id="{5116C785-9299-4730-9388-60B536F4F42D}"/>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7" name="Rectangle 16">
              <a:extLst>
                <a:ext uri="{FF2B5EF4-FFF2-40B4-BE49-F238E27FC236}">
                  <a16:creationId xmlns:a16="http://schemas.microsoft.com/office/drawing/2014/main" id="{98747E0A-7D47-4F31-AC3E-5E9DFFCC9DEA}"/>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77698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492443"/>
          </a:xfrm>
          <a:prstGeom prst="rect">
            <a:avLst/>
          </a:prstGeom>
          <a:noFill/>
        </p:spPr>
        <p:txBody>
          <a:bodyPr wrap="square" rtlCol="0">
            <a:spAutoFit/>
          </a:bodyPr>
          <a:lstStyle/>
          <a:p>
            <a:r>
              <a:rPr lang="en-US" sz="2600" b="1" dirty="0" err="1">
                <a:solidFill>
                  <a:srgbClr val="663300"/>
                </a:solidFill>
                <a:latin typeface="Times New Roman" pitchFamily="18" charset="0"/>
                <a:cs typeface="Times New Roman" pitchFamily="18" charset="0"/>
              </a:rPr>
              <a:t>Các</a:t>
            </a:r>
            <a:r>
              <a:rPr lang="en-US" sz="2600" b="1" dirty="0">
                <a:solidFill>
                  <a:srgbClr val="663300"/>
                </a:solidFill>
                <a:latin typeface="Times New Roman" pitchFamily="18" charset="0"/>
                <a:cs typeface="Times New Roman" pitchFamily="18" charset="0"/>
              </a:rPr>
              <a:t> </a:t>
            </a:r>
            <a:r>
              <a:rPr lang="en-US" sz="2600" b="1" dirty="0" err="1">
                <a:solidFill>
                  <a:srgbClr val="663300"/>
                </a:solidFill>
                <a:latin typeface="Times New Roman" pitchFamily="18" charset="0"/>
                <a:cs typeface="Times New Roman" pitchFamily="18" charset="0"/>
              </a:rPr>
              <a:t>trang</a:t>
            </a:r>
            <a:r>
              <a:rPr lang="en-US" sz="2600" b="1" dirty="0">
                <a:solidFill>
                  <a:srgbClr val="663300"/>
                </a:solidFill>
                <a:latin typeface="Times New Roman" pitchFamily="18" charset="0"/>
                <a:cs typeface="Times New Roman" pitchFamily="18" charset="0"/>
              </a:rPr>
              <a:t> </a:t>
            </a:r>
            <a:r>
              <a:rPr lang="en-US" sz="2600" b="1" dirty="0" err="1">
                <a:solidFill>
                  <a:srgbClr val="663300"/>
                </a:solidFill>
                <a:latin typeface="Times New Roman" pitchFamily="18" charset="0"/>
                <a:cs typeface="Times New Roman" pitchFamily="18" charset="0"/>
              </a:rPr>
              <a:t>thông</a:t>
            </a:r>
            <a:r>
              <a:rPr lang="en-US" sz="2600" b="1" dirty="0">
                <a:solidFill>
                  <a:srgbClr val="663300"/>
                </a:solidFill>
                <a:latin typeface="Times New Roman" pitchFamily="18" charset="0"/>
                <a:cs typeface="Times New Roman" pitchFamily="18" charset="0"/>
              </a:rPr>
              <a:t> tin </a:t>
            </a:r>
            <a:r>
              <a:rPr lang="en-US" sz="2600" b="1" dirty="0" err="1">
                <a:solidFill>
                  <a:srgbClr val="663300"/>
                </a:solidFill>
                <a:latin typeface="Times New Roman" pitchFamily="18" charset="0"/>
                <a:cs typeface="Times New Roman" pitchFamily="18" charset="0"/>
              </a:rPr>
              <a:t>điện</a:t>
            </a:r>
            <a:r>
              <a:rPr lang="en-US" sz="2600" b="1" dirty="0">
                <a:solidFill>
                  <a:srgbClr val="663300"/>
                </a:solidFill>
                <a:latin typeface="Times New Roman" pitchFamily="18" charset="0"/>
                <a:cs typeface="Times New Roman" pitchFamily="18" charset="0"/>
              </a:rPr>
              <a:t> </a:t>
            </a:r>
            <a:r>
              <a:rPr lang="en-US" sz="2600" b="1" dirty="0" err="1">
                <a:solidFill>
                  <a:srgbClr val="663300"/>
                </a:solidFill>
                <a:latin typeface="Times New Roman" pitchFamily="18" charset="0"/>
                <a:cs typeface="Times New Roman" pitchFamily="18" charset="0"/>
              </a:rPr>
              <a:t>tử</a:t>
            </a:r>
            <a:r>
              <a:rPr lang="en-US" sz="2600" b="1" dirty="0">
                <a:solidFill>
                  <a:srgbClr val="663300"/>
                </a:solidFill>
                <a:latin typeface="Times New Roman" pitchFamily="18" charset="0"/>
                <a:cs typeface="Times New Roman" pitchFamily="18" charset="0"/>
              </a:rPr>
              <a:t> </a:t>
            </a:r>
            <a:r>
              <a:rPr lang="en-US" sz="2600" b="1" dirty="0" err="1">
                <a:solidFill>
                  <a:srgbClr val="663300"/>
                </a:solidFill>
                <a:latin typeface="Times New Roman" pitchFamily="18" charset="0"/>
                <a:cs typeface="Times New Roman" pitchFamily="18" charset="0"/>
              </a:rPr>
              <a:t>hữu</a:t>
            </a:r>
            <a:r>
              <a:rPr lang="en-US" sz="2600" b="1" dirty="0">
                <a:solidFill>
                  <a:srgbClr val="663300"/>
                </a:solidFill>
                <a:latin typeface="Times New Roman" pitchFamily="18" charset="0"/>
                <a:cs typeface="Times New Roman" pitchFamily="18" charset="0"/>
              </a:rPr>
              <a:t> </a:t>
            </a:r>
            <a:r>
              <a:rPr lang="en-US" sz="2600" b="1" dirty="0" err="1">
                <a:solidFill>
                  <a:srgbClr val="663300"/>
                </a:solidFill>
                <a:latin typeface="Times New Roman" pitchFamily="18" charset="0"/>
                <a:cs typeface="Times New Roman" pitchFamily="18" charset="0"/>
              </a:rPr>
              <a:t>ích</a:t>
            </a:r>
            <a:endParaRPr lang="vi-VN" sz="2600" b="1" dirty="0">
              <a:solidFill>
                <a:srgbClr val="663300"/>
              </a:solidFill>
              <a:latin typeface="Times New Roman" pitchFamily="18" charset="0"/>
              <a:cs typeface="Times New Roman" pitchFamily="18" charset="0"/>
            </a:endParaRPr>
          </a:p>
        </p:txBody>
      </p:sp>
      <p:sp>
        <p:nvSpPr>
          <p:cNvPr id="4" name="Rectangle 3"/>
          <p:cNvSpPr/>
          <p:nvPr/>
        </p:nvSpPr>
        <p:spPr>
          <a:xfrm>
            <a:off x="0" y="-16041"/>
            <a:ext cx="4572000" cy="177593"/>
          </a:xfrm>
          <a:prstGeom prst="rect">
            <a:avLst/>
          </a:prstGeom>
          <a:solidFill>
            <a:schemeClr val="accent6">
              <a:lumMod val="5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5" name="Rectangle 4"/>
          <p:cNvSpPr/>
          <p:nvPr/>
        </p:nvSpPr>
        <p:spPr>
          <a:xfrm>
            <a:off x="4572000" y="-16042"/>
            <a:ext cx="4572000" cy="177592"/>
          </a:xfrm>
          <a:prstGeom prst="rect">
            <a:avLst/>
          </a:prstGeom>
          <a:solidFill>
            <a:srgbClr val="3665B0"/>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345440" y="1517622"/>
            <a:ext cx="8585199" cy="7095597"/>
          </a:xfrm>
          <a:prstGeom prst="rect">
            <a:avLst/>
          </a:prstGeom>
        </p:spPr>
        <p:txBody>
          <a:bodyPr wrap="square">
            <a:spAutoFit/>
          </a:bodyPr>
          <a:lstStyle/>
          <a:p>
            <a:pPr lvl="1" algn="ctr">
              <a:lnSpc>
                <a:spcPct val="103000"/>
              </a:lnSpc>
              <a:defRPr/>
            </a:pP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UNCITRAL: </a:t>
            </a:r>
            <a:r>
              <a:rPr lang="en-US" sz="2400" dirty="0">
                <a:solidFill>
                  <a:schemeClr val="accent1">
                    <a:lumMod val="50000"/>
                  </a:schemeClr>
                </a:solidFill>
                <a:latin typeface="Times New Roman (Headings)"/>
                <a:cs typeface="Times New Roman" panose="02020603050405020304" pitchFamily="18" charset="0"/>
                <a:hlinkClick r:id="rId3"/>
              </a:rPr>
              <a:t>http://www.uncitral.org/uncitral/en/uncitral_texts/arbitration.html</a:t>
            </a: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IBA: </a:t>
            </a:r>
            <a:r>
              <a:rPr lang="en-US" sz="2400" dirty="0">
                <a:solidFill>
                  <a:schemeClr val="accent1">
                    <a:lumMod val="50000"/>
                  </a:schemeClr>
                </a:solidFill>
                <a:latin typeface="Times New Roman (Headings)"/>
                <a:cs typeface="Times New Roman" panose="02020603050405020304" pitchFamily="18" charset="0"/>
                <a:hlinkClick r:id="rId4"/>
              </a:rPr>
              <a:t>https://www.ibanet.org/LPD/Dispute_Resolution_Section/Arbitration/Default.aspx#</a:t>
            </a: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ICCA: </a:t>
            </a:r>
            <a:r>
              <a:rPr lang="en-US" sz="2400" dirty="0">
                <a:solidFill>
                  <a:schemeClr val="accent1">
                    <a:lumMod val="50000"/>
                  </a:schemeClr>
                </a:solidFill>
                <a:latin typeface="Times New Roman (Headings)"/>
                <a:cs typeface="Times New Roman" panose="02020603050405020304" pitchFamily="18" charset="0"/>
                <a:hlinkClick r:id="rId5"/>
              </a:rPr>
              <a:t>https://www.arbitration-icca.org/publications.html</a:t>
            </a: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CIARB: </a:t>
            </a:r>
            <a:r>
              <a:rPr lang="en-US" sz="2400" dirty="0">
                <a:solidFill>
                  <a:schemeClr val="accent1">
                    <a:lumMod val="50000"/>
                  </a:schemeClr>
                </a:solidFill>
                <a:latin typeface="Times New Roman (Headings)"/>
                <a:cs typeface="Times New Roman" panose="02020603050405020304" pitchFamily="18" charset="0"/>
                <a:hlinkClick r:id="rId6"/>
              </a:rPr>
              <a:t>https://www.ciarb.org/resources/guidelines-ethics/</a:t>
            </a: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Kluwer: </a:t>
            </a:r>
            <a:r>
              <a:rPr lang="en-US" sz="2400" dirty="0">
                <a:solidFill>
                  <a:schemeClr val="accent1">
                    <a:lumMod val="50000"/>
                  </a:schemeClr>
                </a:solidFill>
                <a:latin typeface="Times New Roman (Headings)"/>
                <a:cs typeface="Times New Roman" panose="02020603050405020304" pitchFamily="18" charset="0"/>
                <a:hlinkClick r:id="rId7"/>
              </a:rPr>
              <a:t>http://arbitrationblog.kluwerarbitration.com/</a:t>
            </a: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just">
              <a:lnSpc>
                <a:spcPct val="103000"/>
              </a:lnSpc>
              <a:buFont typeface="Arial" panose="020B0604020202020204" pitchFamily="34" charset="0"/>
              <a:buChar char="•"/>
              <a:defRPr/>
            </a:pPr>
            <a:r>
              <a:rPr lang="en-US" sz="2400" dirty="0">
                <a:solidFill>
                  <a:schemeClr val="accent1">
                    <a:lumMod val="50000"/>
                  </a:schemeClr>
                </a:solidFill>
                <a:latin typeface="Times New Roman (Headings)"/>
                <a:cs typeface="Times New Roman" panose="02020603050405020304" pitchFamily="18" charset="0"/>
              </a:rPr>
              <a:t>Academia: </a:t>
            </a:r>
            <a:r>
              <a:rPr lang="en-US" sz="2400" dirty="0">
                <a:solidFill>
                  <a:schemeClr val="accent1">
                    <a:lumMod val="50000"/>
                  </a:schemeClr>
                </a:solidFill>
                <a:latin typeface="Times New Roman (Headings)"/>
                <a:cs typeface="Times New Roman" panose="02020603050405020304" pitchFamily="18" charset="0"/>
                <a:hlinkClick r:id="rId8"/>
              </a:rPr>
              <a:t>https://independent.academia.edu/ManhDzungNguyen</a:t>
            </a:r>
            <a:r>
              <a:rPr lang="en-US" sz="2400" dirty="0">
                <a:solidFill>
                  <a:schemeClr val="accent1">
                    <a:lumMod val="50000"/>
                  </a:schemeClr>
                </a:solidFill>
                <a:latin typeface="Times New Roman (Headings)"/>
                <a:cs typeface="Times New Roman" panose="02020603050405020304" pitchFamily="18" charset="0"/>
              </a:rPr>
              <a:t> </a:t>
            </a:r>
            <a:r>
              <a:rPr lang="en-US" sz="3600" dirty="0">
                <a:solidFill>
                  <a:schemeClr val="accent1">
                    <a:lumMod val="50000"/>
                  </a:schemeClr>
                </a:solidFill>
                <a:latin typeface="Times New Roman (Headings)"/>
                <a:cs typeface="Times New Roman" panose="02020603050405020304" pitchFamily="18" charset="0"/>
              </a:rPr>
              <a:t>  </a:t>
            </a: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5" name="Group 14">
            <a:extLst>
              <a:ext uri="{FF2B5EF4-FFF2-40B4-BE49-F238E27FC236}">
                <a16:creationId xmlns:a16="http://schemas.microsoft.com/office/drawing/2014/main" id="{EB97F11F-56BE-4CF2-B3A8-9ABF47D27624}"/>
              </a:ext>
            </a:extLst>
          </p:cNvPr>
          <p:cNvGrpSpPr/>
          <p:nvPr/>
        </p:nvGrpSpPr>
        <p:grpSpPr>
          <a:xfrm>
            <a:off x="1" y="-16041"/>
            <a:ext cx="9143999" cy="177591"/>
            <a:chOff x="1" y="-16041"/>
            <a:chExt cx="9143999" cy="177591"/>
          </a:xfrm>
        </p:grpSpPr>
        <p:sp>
          <p:nvSpPr>
            <p:cNvPr id="16" name="Rectangle 15">
              <a:extLst>
                <a:ext uri="{FF2B5EF4-FFF2-40B4-BE49-F238E27FC236}">
                  <a16:creationId xmlns:a16="http://schemas.microsoft.com/office/drawing/2014/main" id="{5116C785-9299-4730-9388-60B536F4F42D}"/>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7" name="Rectangle 16">
              <a:extLst>
                <a:ext uri="{FF2B5EF4-FFF2-40B4-BE49-F238E27FC236}">
                  <a16:creationId xmlns:a16="http://schemas.microsoft.com/office/drawing/2014/main" id="{98747E0A-7D47-4F31-AC3E-5E9DFFCC9DEA}"/>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404085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492443"/>
          </a:xfrm>
          <a:prstGeom prst="rect">
            <a:avLst/>
          </a:prstGeom>
          <a:noFill/>
        </p:spPr>
        <p:txBody>
          <a:bodyPr wrap="square" rtlCol="0">
            <a:spAutoFit/>
          </a:bodyPr>
          <a:lstStyle/>
          <a:p>
            <a:r>
              <a:rPr lang="vi-VN" sz="2600" b="1" dirty="0">
                <a:solidFill>
                  <a:srgbClr val="663300"/>
                </a:solidFill>
                <a:latin typeface="Times New Roman" pitchFamily="18" charset="0"/>
                <a:cs typeface="Times New Roman" pitchFamily="18" charset="0"/>
              </a:rPr>
              <a:t>T</a:t>
            </a:r>
            <a:r>
              <a:rPr lang="en-US" sz="2600" b="1" dirty="0">
                <a:solidFill>
                  <a:srgbClr val="663300"/>
                </a:solidFill>
                <a:latin typeface="Times New Roman" pitchFamily="18" charset="0"/>
                <a:cs typeface="Times New Roman" pitchFamily="18" charset="0"/>
              </a:rPr>
              <a:t>RÂN TRỌNG CÁM </a:t>
            </a:r>
            <a:r>
              <a:rPr lang="vi-VN" sz="2600" b="1" dirty="0">
                <a:solidFill>
                  <a:srgbClr val="663300"/>
                </a:solidFill>
                <a:latin typeface="Times New Roman" pitchFamily="18" charset="0"/>
                <a:cs typeface="Times New Roman" pitchFamily="18" charset="0"/>
              </a:rPr>
              <a:t>Ơ</a:t>
            </a:r>
            <a:r>
              <a:rPr lang="en-US" sz="2600" b="1" dirty="0">
                <a:solidFill>
                  <a:srgbClr val="663300"/>
                </a:solidFill>
                <a:latin typeface="Times New Roman" pitchFamily="18" charset="0"/>
                <a:cs typeface="Times New Roman" pitchFamily="18" charset="0"/>
              </a:rPr>
              <a:t>N!</a:t>
            </a:r>
            <a:endParaRPr lang="vi-VN" sz="2600" b="1" dirty="0">
              <a:solidFill>
                <a:srgbClr val="663300"/>
              </a:solidFill>
              <a:latin typeface="Times New Roman" pitchFamily="18" charset="0"/>
              <a:cs typeface="Times New Roman" pitchFamily="18" charset="0"/>
            </a:endParaRPr>
          </a:p>
        </p:txBody>
      </p:sp>
      <p:sp>
        <p:nvSpPr>
          <p:cNvPr id="4" name="Rectangle 3"/>
          <p:cNvSpPr/>
          <p:nvPr/>
        </p:nvSpPr>
        <p:spPr>
          <a:xfrm>
            <a:off x="0" y="-16041"/>
            <a:ext cx="4572000" cy="177593"/>
          </a:xfrm>
          <a:prstGeom prst="rect">
            <a:avLst/>
          </a:prstGeom>
          <a:solidFill>
            <a:schemeClr val="accent6">
              <a:lumMod val="5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5" name="Rectangle 4"/>
          <p:cNvSpPr/>
          <p:nvPr/>
        </p:nvSpPr>
        <p:spPr>
          <a:xfrm>
            <a:off x="4572000" y="-16042"/>
            <a:ext cx="4572000" cy="177592"/>
          </a:xfrm>
          <a:prstGeom prst="rect">
            <a:avLst/>
          </a:prstGeom>
          <a:solidFill>
            <a:srgbClr val="3665B0"/>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1517622"/>
            <a:ext cx="8105382" cy="7893186"/>
          </a:xfrm>
          <a:prstGeom prst="rect">
            <a:avLst/>
          </a:prstGeom>
        </p:spPr>
        <p:txBody>
          <a:bodyPr wrap="square">
            <a:spAutoFit/>
          </a:bodyPr>
          <a:lstStyle/>
          <a:p>
            <a:pPr lvl="1" algn="ctr">
              <a:lnSpc>
                <a:spcPct val="103000"/>
              </a:lnSpc>
              <a:defRPr/>
            </a:pPr>
            <a:r>
              <a:rPr lang="en-US" sz="2400" dirty="0">
                <a:solidFill>
                  <a:schemeClr val="accent1">
                    <a:lumMod val="50000"/>
                  </a:schemeClr>
                </a:solidFill>
                <a:latin typeface="Times New Roman (Headings)"/>
                <a:cs typeface="Times New Roman" panose="02020603050405020304" pitchFamily="18" charset="0"/>
              </a:rPr>
              <a:t> </a:t>
            </a:r>
          </a:p>
          <a:p>
            <a:pPr marL="800100" lvl="1" indent="-342900" algn="ctr">
              <a:lnSpc>
                <a:spcPct val="103000"/>
              </a:lnSpc>
              <a:buFont typeface="Arial" panose="020B0604020202020204" pitchFamily="34" charset="0"/>
              <a:buChar char="•"/>
              <a:defRPr/>
            </a:pPr>
            <a:endParaRPr lang="en-US" sz="24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lvl="1" algn="ctr">
              <a:lnSpc>
                <a:spcPct val="103000"/>
              </a:lnSpc>
              <a:defRPr/>
            </a:pPr>
            <a:r>
              <a:rPr lang="en-US" sz="3600" b="1" dirty="0">
                <a:solidFill>
                  <a:srgbClr val="996633"/>
                </a:solidFill>
                <a:latin typeface="Times New Roman (Headings)"/>
                <a:cs typeface="Times New Roman" panose="02020603050405020304" pitchFamily="18" charset="0"/>
              </a:rPr>
              <a:t>Q &amp; A</a:t>
            </a: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r>
              <a:rPr lang="en-US" b="1" u="sng" dirty="0" err="1"/>
              <a:t>Công</a:t>
            </a:r>
            <a:r>
              <a:rPr lang="en-US" b="1" u="sng" dirty="0"/>
              <a:t> ty TNHH </a:t>
            </a:r>
            <a:r>
              <a:rPr lang="en-US" b="1" u="sng" dirty="0" err="1"/>
              <a:t>Phòng</a:t>
            </a:r>
            <a:r>
              <a:rPr lang="en-US" b="1" u="sng" dirty="0"/>
              <a:t> ADR </a:t>
            </a:r>
            <a:r>
              <a:rPr lang="en-US" b="1" u="sng" dirty="0" err="1"/>
              <a:t>Việt</a:t>
            </a:r>
            <a:r>
              <a:rPr lang="en-US" b="1" u="sng" dirty="0"/>
              <a:t> Nam</a:t>
            </a:r>
            <a:endParaRPr lang="en-US" dirty="0"/>
          </a:p>
          <a:p>
            <a:r>
              <a:rPr lang="en-US" b="1" dirty="0"/>
              <a:t>ADR Vietnam Chambers LLC</a:t>
            </a:r>
            <a:endParaRPr lang="en-US" dirty="0"/>
          </a:p>
          <a:p>
            <a:r>
              <a:rPr lang="en-US" dirty="0" err="1"/>
              <a:t>Địa</a:t>
            </a:r>
            <a:r>
              <a:rPr lang="en-US" dirty="0"/>
              <a:t> </a:t>
            </a:r>
            <a:r>
              <a:rPr lang="en-US" dirty="0" err="1"/>
              <a:t>chỉ</a:t>
            </a:r>
            <a:r>
              <a:rPr lang="en-US" dirty="0"/>
              <a:t>: </a:t>
            </a:r>
            <a:r>
              <a:rPr lang="en-US" dirty="0" err="1"/>
              <a:t>Tầng</a:t>
            </a:r>
            <a:r>
              <a:rPr lang="en-US" dirty="0"/>
              <a:t> 46, </a:t>
            </a:r>
            <a:r>
              <a:rPr lang="en-US" dirty="0" err="1"/>
              <a:t>Tòa</a:t>
            </a:r>
            <a:r>
              <a:rPr lang="en-US" dirty="0"/>
              <a:t> </a:t>
            </a:r>
            <a:r>
              <a:rPr lang="en-US" dirty="0" err="1"/>
              <a:t>tháp</a:t>
            </a:r>
            <a:r>
              <a:rPr lang="en-US" dirty="0"/>
              <a:t> </a:t>
            </a:r>
            <a:r>
              <a:rPr lang="en-US" dirty="0" err="1"/>
              <a:t>tài</a:t>
            </a:r>
            <a:r>
              <a:rPr lang="en-US" dirty="0"/>
              <a:t> </a:t>
            </a:r>
            <a:r>
              <a:rPr lang="en-US" dirty="0" err="1"/>
              <a:t>chính</a:t>
            </a:r>
            <a:r>
              <a:rPr lang="en-US" dirty="0"/>
              <a:t> </a:t>
            </a:r>
            <a:r>
              <a:rPr lang="en-US" dirty="0" err="1"/>
              <a:t>Bitexco</a:t>
            </a:r>
            <a:r>
              <a:rPr lang="en-US" dirty="0"/>
              <a:t>, </a:t>
            </a:r>
            <a:r>
              <a:rPr lang="en-US" dirty="0" err="1"/>
              <a:t>Số</a:t>
            </a:r>
            <a:r>
              <a:rPr lang="en-US" dirty="0"/>
              <a:t> 2 </a:t>
            </a:r>
            <a:r>
              <a:rPr lang="en-US" dirty="0" err="1"/>
              <a:t>Hải</a:t>
            </a:r>
            <a:r>
              <a:rPr lang="en-US" dirty="0"/>
              <a:t> </a:t>
            </a:r>
            <a:r>
              <a:rPr lang="en-US" dirty="0" err="1"/>
              <a:t>Triều</a:t>
            </a:r>
            <a:r>
              <a:rPr lang="en-US" dirty="0"/>
              <a:t>,</a:t>
            </a:r>
          </a:p>
          <a:p>
            <a:r>
              <a:rPr lang="en-US" dirty="0" err="1"/>
              <a:t>Phường</a:t>
            </a:r>
            <a:r>
              <a:rPr lang="en-US" dirty="0"/>
              <a:t> </a:t>
            </a:r>
            <a:r>
              <a:rPr lang="en-US" dirty="0" err="1"/>
              <a:t>Bến</a:t>
            </a:r>
            <a:r>
              <a:rPr lang="en-US" dirty="0"/>
              <a:t> </a:t>
            </a:r>
            <a:r>
              <a:rPr lang="en-US" dirty="0" err="1"/>
              <a:t>Nghé</a:t>
            </a:r>
            <a:r>
              <a:rPr lang="en-US" dirty="0"/>
              <a:t>, </a:t>
            </a:r>
            <a:r>
              <a:rPr lang="en-US" dirty="0" err="1"/>
              <a:t>Quận</a:t>
            </a:r>
            <a:r>
              <a:rPr lang="en-US" dirty="0"/>
              <a:t> 1, </a:t>
            </a:r>
            <a:r>
              <a:rPr lang="en-US" dirty="0" err="1"/>
              <a:t>Thành</a:t>
            </a:r>
            <a:r>
              <a:rPr lang="en-US" dirty="0"/>
              <a:t> </a:t>
            </a:r>
            <a:r>
              <a:rPr lang="en-US" dirty="0" err="1"/>
              <a:t>phố</a:t>
            </a:r>
            <a:r>
              <a:rPr lang="en-US" dirty="0"/>
              <a:t> </a:t>
            </a:r>
            <a:r>
              <a:rPr lang="en-US" dirty="0" err="1"/>
              <a:t>Hồ</a:t>
            </a:r>
            <a:r>
              <a:rPr lang="en-US" dirty="0"/>
              <a:t> </a:t>
            </a:r>
            <a:r>
              <a:rPr lang="en-US" dirty="0" err="1"/>
              <a:t>Chí</a:t>
            </a:r>
            <a:r>
              <a:rPr lang="en-US" dirty="0"/>
              <a:t> Minh, </a:t>
            </a:r>
            <a:r>
              <a:rPr lang="en-US" dirty="0" err="1"/>
              <a:t>Việt</a:t>
            </a:r>
            <a:r>
              <a:rPr lang="en-US" dirty="0"/>
              <a:t> Nam</a:t>
            </a:r>
          </a:p>
          <a:p>
            <a:r>
              <a:rPr lang="en-US" dirty="0" err="1"/>
              <a:t>Điện</a:t>
            </a:r>
            <a:r>
              <a:rPr lang="en-US" dirty="0"/>
              <a:t> </a:t>
            </a:r>
            <a:r>
              <a:rPr lang="en-US" dirty="0" err="1"/>
              <a:t>thoại</a:t>
            </a:r>
            <a:r>
              <a:rPr lang="en-US" dirty="0"/>
              <a:t>:  0903 807 376 </a:t>
            </a:r>
          </a:p>
          <a:p>
            <a:r>
              <a:rPr lang="en-US" dirty="0"/>
              <a:t>Email: </a:t>
            </a:r>
            <a:r>
              <a:rPr lang="en-US" u="sng" dirty="0">
                <a:hlinkClick r:id="rId3"/>
              </a:rPr>
              <a:t>dzung.nguyen@adr.com.vn</a:t>
            </a:r>
            <a:endParaRPr lang="en-US" u="sng" dirty="0"/>
          </a:p>
          <a:p>
            <a:r>
              <a:rPr lang="en-US" dirty="0"/>
              <a:t>Web: </a:t>
            </a:r>
            <a:r>
              <a:rPr lang="en-US" dirty="0">
                <a:hlinkClick r:id="rId4"/>
              </a:rPr>
              <a:t>www.adr.com.vn</a:t>
            </a:r>
            <a:r>
              <a:rPr lang="en-US" dirty="0"/>
              <a:t> </a:t>
            </a: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a:p>
            <a:pPr marL="800100" lvl="1" indent="-342900" algn="ctr">
              <a:lnSpc>
                <a:spcPct val="103000"/>
              </a:lnSpc>
              <a:buFont typeface="Arial" panose="020B0604020202020204" pitchFamily="34" charset="0"/>
              <a:buChar char="•"/>
              <a:defRPr/>
            </a:pPr>
            <a:endParaRPr lang="en-US" sz="3600" dirty="0">
              <a:solidFill>
                <a:schemeClr val="accent1">
                  <a:lumMod val="50000"/>
                </a:schemeClr>
              </a:solidFill>
              <a:latin typeface="Times New Roman (Headings)"/>
              <a:cs typeface="Times New Roman" panose="02020603050405020304" pitchFamily="18" charset="0"/>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5" name="Group 14">
            <a:extLst>
              <a:ext uri="{FF2B5EF4-FFF2-40B4-BE49-F238E27FC236}">
                <a16:creationId xmlns:a16="http://schemas.microsoft.com/office/drawing/2014/main" id="{EB97F11F-56BE-4CF2-B3A8-9ABF47D27624}"/>
              </a:ext>
            </a:extLst>
          </p:cNvPr>
          <p:cNvGrpSpPr/>
          <p:nvPr/>
        </p:nvGrpSpPr>
        <p:grpSpPr>
          <a:xfrm>
            <a:off x="1" y="-16041"/>
            <a:ext cx="9143999" cy="177591"/>
            <a:chOff x="1" y="-16041"/>
            <a:chExt cx="9143999" cy="177591"/>
          </a:xfrm>
        </p:grpSpPr>
        <p:sp>
          <p:nvSpPr>
            <p:cNvPr id="16" name="Rectangle 15">
              <a:extLst>
                <a:ext uri="{FF2B5EF4-FFF2-40B4-BE49-F238E27FC236}">
                  <a16:creationId xmlns:a16="http://schemas.microsoft.com/office/drawing/2014/main" id="{5116C785-9299-4730-9388-60B536F4F42D}"/>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7" name="Rectangle 16">
              <a:extLst>
                <a:ext uri="{FF2B5EF4-FFF2-40B4-BE49-F238E27FC236}">
                  <a16:creationId xmlns:a16="http://schemas.microsoft.com/office/drawing/2014/main" id="{98747E0A-7D47-4F31-AC3E-5E9DFFCC9DEA}"/>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150325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MỤC LỤC</a:t>
            </a:r>
            <a:endParaRPr lang="en-US" sz="2800" b="1" dirty="0">
              <a:solidFill>
                <a:srgbClr val="663300"/>
              </a:solidFill>
            </a:endParaRP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3956" y="675484"/>
            <a:ext cx="609600" cy="457200"/>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939209" y="1767006"/>
            <a:ext cx="7702509" cy="4156907"/>
          </a:xfrm>
          <a:prstGeom prst="rect">
            <a:avLst/>
          </a:prstGeom>
        </p:spPr>
        <p:txBody>
          <a:bodyPr wrap="square">
            <a:spAutoFit/>
          </a:bodyPr>
          <a:lstStyle/>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itchFamily="18" charset="0"/>
              </a:rPr>
              <a:t>1. </a:t>
            </a:r>
            <a:r>
              <a:rPr lang="vi-VN" sz="3500" dirty="0" err="1">
                <a:solidFill>
                  <a:schemeClr val="accent1">
                    <a:lumMod val="50000"/>
                  </a:schemeClr>
                </a:solidFill>
                <a:latin typeface="Times New Roman" panose="02020603050405020304" pitchFamily="18" charset="0"/>
                <a:cs typeface="Times New Roman" pitchFamily="18" charset="0"/>
              </a:rPr>
              <a:t>Lựa</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chọn</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và</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tiếp</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cận</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trọng</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tài</a:t>
            </a:r>
            <a:r>
              <a:rPr lang="en-US" sz="3500" dirty="0">
                <a:solidFill>
                  <a:schemeClr val="accent1">
                    <a:lumMod val="50000"/>
                  </a:schemeClr>
                </a:solidFill>
                <a:latin typeface="Times New Roman" panose="02020603050405020304" pitchFamily="18" charset="0"/>
                <a:cs typeface="Times New Roman" pitchFamily="18" charset="0"/>
              </a:rPr>
              <a:t> </a:t>
            </a:r>
            <a:r>
              <a:rPr lang="vi-VN" sz="3500" dirty="0">
                <a:solidFill>
                  <a:schemeClr val="accent1">
                    <a:lumMod val="50000"/>
                  </a:schemeClr>
                </a:solidFill>
                <a:latin typeface="Times New Roman" panose="02020603050405020304" pitchFamily="18" charset="0"/>
                <a:cs typeface="Times New Roman" pitchFamily="18" charset="0"/>
              </a:rPr>
              <a:t>viên</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anose="02020603050405020304" pitchFamily="18" charset="0"/>
              </a:rPr>
              <a:t>2. </a:t>
            </a:r>
            <a:r>
              <a:rPr lang="vi-VN" sz="3500" dirty="0" err="1">
                <a:solidFill>
                  <a:schemeClr val="accent1">
                    <a:lumMod val="50000"/>
                  </a:schemeClr>
                </a:solidFill>
                <a:latin typeface="Times New Roman" panose="02020603050405020304" pitchFamily="18" charset="0"/>
                <a:cs typeface="Times New Roman" pitchFamily="18" charset="0"/>
              </a:rPr>
              <a:t>Phản</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đối</a:t>
            </a:r>
            <a:r>
              <a:rPr lang="vi-VN" sz="3500" dirty="0">
                <a:solidFill>
                  <a:schemeClr val="accent1">
                    <a:lumMod val="50000"/>
                  </a:schemeClr>
                </a:solidFill>
                <a:latin typeface="Times New Roman" panose="02020603050405020304" pitchFamily="18" charset="0"/>
                <a:cs typeface="Times New Roman" pitchFamily="18" charset="0"/>
              </a:rPr>
              <a:t> </a:t>
            </a:r>
            <a:r>
              <a:rPr lang="vi-VN" sz="3500" dirty="0" err="1">
                <a:solidFill>
                  <a:schemeClr val="accent1">
                    <a:lumMod val="50000"/>
                  </a:schemeClr>
                </a:solidFill>
                <a:latin typeface="Times New Roman" panose="02020603050405020304" pitchFamily="18" charset="0"/>
                <a:cs typeface="Times New Roman" pitchFamily="18" charset="0"/>
              </a:rPr>
              <a:t>và</a:t>
            </a:r>
            <a:r>
              <a:rPr lang="vi-VN" sz="3500" dirty="0">
                <a:solidFill>
                  <a:schemeClr val="accent1">
                    <a:lumMod val="50000"/>
                  </a:schemeClr>
                </a:solidFill>
                <a:latin typeface="Times New Roman" panose="02020603050405020304" pitchFamily="18" charset="0"/>
                <a:cs typeface="Times New Roman" pitchFamily="18" charset="0"/>
              </a:rPr>
              <a:t> thay </a:t>
            </a:r>
            <a:r>
              <a:rPr lang="vi-VN" sz="3500" dirty="0" err="1">
                <a:solidFill>
                  <a:schemeClr val="accent1">
                    <a:lumMod val="50000"/>
                  </a:schemeClr>
                </a:solidFill>
                <a:latin typeface="Times New Roman" panose="02020603050405020304" pitchFamily="18" charset="0"/>
                <a:cs typeface="Times New Roman" pitchFamily="18" charset="0"/>
              </a:rPr>
              <a:t>thế</a:t>
            </a:r>
            <a:r>
              <a:rPr lang="vi-VN" sz="3500" dirty="0">
                <a:solidFill>
                  <a:schemeClr val="accent1">
                    <a:lumMod val="50000"/>
                  </a:schemeClr>
                </a:solidFill>
                <a:latin typeface="Times New Roman" panose="02020603050405020304" pitchFamily="18" charset="0"/>
                <a:cs typeface="Times New Roman" pitchFamily="18" charset="0"/>
              </a:rPr>
              <a:t> TTV</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anose="02020603050405020304" pitchFamily="18" charset="0"/>
              </a:rPr>
              <a:t>3.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Biện</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pháp</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khẩn</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cấp</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tạm</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thời</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anose="02020603050405020304" pitchFamily="18" charset="0"/>
              </a:rPr>
              <a:t>4.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Hòa</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giải</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trong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tố</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tụng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tài</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anose="02020603050405020304" pitchFamily="18" charset="0"/>
              </a:rPr>
              <a:t>5.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Phản</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đối</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về</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thẩm</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quyền</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3000"/>
              </a:lnSpc>
              <a:spcBef>
                <a:spcPts val="600"/>
              </a:spcBef>
              <a:spcAft>
                <a:spcPts val="600"/>
              </a:spcAft>
            </a:pPr>
            <a:r>
              <a:rPr lang="en-US" sz="3500" dirty="0">
                <a:solidFill>
                  <a:schemeClr val="accent1">
                    <a:lumMod val="50000"/>
                  </a:schemeClr>
                </a:solidFill>
                <a:latin typeface="Times New Roman" panose="02020603050405020304" pitchFamily="18" charset="0"/>
                <a:cs typeface="Times New Roman" panose="02020603050405020304" pitchFamily="18" charset="0"/>
              </a:rPr>
              <a:t>6.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Chứng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cứ</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trong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tố</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tụng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sz="3500" dirty="0">
                <a:solidFill>
                  <a:schemeClr val="accent1">
                    <a:lumMod val="50000"/>
                  </a:schemeClr>
                </a:solidFill>
                <a:latin typeface="Times New Roman" panose="02020603050405020304" pitchFamily="18" charset="0"/>
                <a:cs typeface="Times New Roman" panose="02020603050405020304" pitchFamily="18" charset="0"/>
              </a:rPr>
              <a:t> </a:t>
            </a:r>
            <a:r>
              <a:rPr lang="en-US" sz="3500" dirty="0" err="1">
                <a:solidFill>
                  <a:schemeClr val="accent1">
                    <a:lumMod val="50000"/>
                  </a:schemeClr>
                </a:solidFill>
                <a:latin typeface="Times New Roman" panose="02020603050405020304" pitchFamily="18" charset="0"/>
                <a:cs typeface="Times New Roman" panose="02020603050405020304" pitchFamily="18" charset="0"/>
              </a:rPr>
              <a:t>tài</a:t>
            </a:r>
            <a:endParaRPr lang="en-US" sz="35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grpSp>
        <p:nvGrpSpPr>
          <p:cNvPr id="14" name="Group 13">
            <a:extLst>
              <a:ext uri="{FF2B5EF4-FFF2-40B4-BE49-F238E27FC236}">
                <a16:creationId xmlns:a16="http://schemas.microsoft.com/office/drawing/2014/main" id="{7F7AF8A6-90CF-410E-957F-548EC89E2D9D}"/>
              </a:ext>
            </a:extLst>
          </p:cNvPr>
          <p:cNvGrpSpPr/>
          <p:nvPr/>
        </p:nvGrpSpPr>
        <p:grpSpPr>
          <a:xfrm>
            <a:off x="1" y="-16041"/>
            <a:ext cx="9143999" cy="177591"/>
            <a:chOff x="1" y="-16041"/>
            <a:chExt cx="9143999" cy="177591"/>
          </a:xfrm>
        </p:grpSpPr>
        <p:sp>
          <p:nvSpPr>
            <p:cNvPr id="15" name="Rectangle 14">
              <a:extLst>
                <a:ext uri="{FF2B5EF4-FFF2-40B4-BE49-F238E27FC236}">
                  <a16:creationId xmlns:a16="http://schemas.microsoft.com/office/drawing/2014/main" id="{D0AEB512-7DA4-48C7-B9FA-147A91D9528D}"/>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6" name="Rectangle 15">
              <a:extLst>
                <a:ext uri="{FF2B5EF4-FFF2-40B4-BE49-F238E27FC236}">
                  <a16:creationId xmlns:a16="http://schemas.microsoft.com/office/drawing/2014/main" id="{0908A498-F1E4-4D45-A830-72F2D04F060D}"/>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227502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LỰA CHỌN TRỌNG TÀI VIÊN</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2230145"/>
            <a:ext cx="8105382" cy="4343240"/>
          </a:xfrm>
          <a:prstGeom prst="rect">
            <a:avLst/>
          </a:prstGeom>
        </p:spPr>
        <p:txBody>
          <a:bodyPr wrap="square">
            <a:spAutoFit/>
          </a:bodyPr>
          <a:lstStyle/>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1.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Tình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tiết</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và</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hoàn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cảnh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của</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vụ</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kiện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cụ</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thể</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2.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Kinh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nghiệm</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tài</a:t>
            </a:r>
            <a:endParaRPr lang="en-US" sz="3000" dirty="0">
              <a:solidFill>
                <a:schemeClr val="accent1">
                  <a:lumMod val="50000"/>
                </a:schemeClr>
              </a:solidFill>
              <a:latin typeface="Times New Roman" panose="02020603050405020304" pitchFamily="18" charset="0"/>
              <a:cs typeface="Times New Roman" panose="02020603050405020304" pitchFamily="18" charset="0"/>
            </a:endParaRP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3.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Địa</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điểm</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tố</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tụng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tài</a:t>
            </a:r>
            <a:r>
              <a:rPr lang="en-US" sz="3000" dirty="0">
                <a:solidFill>
                  <a:schemeClr val="accent1">
                    <a:lumMod val="50000"/>
                  </a:schemeClr>
                </a:solidFill>
                <a:latin typeface="Times New Roman" panose="02020603050405020304" pitchFamily="18" charset="0"/>
                <a:cs typeface="Times New Roman" panose="02020603050405020304" pitchFamily="18" charset="0"/>
              </a:rPr>
              <a:t> (place of arbitration)</a:t>
            </a: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4.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Luật</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áp</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dụng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5.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Giá</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trị</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tranh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chấp</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6.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Ngôn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ngữ</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tài</a:t>
            </a:r>
            <a:endParaRPr lang="en-US" sz="3000" dirty="0">
              <a:solidFill>
                <a:schemeClr val="accent1">
                  <a:lumMod val="50000"/>
                </a:schemeClr>
              </a:solidFill>
              <a:latin typeface="Times New Roman" panose="02020603050405020304" pitchFamily="18" charset="0"/>
              <a:cs typeface="Times New Roman" panose="02020603050405020304" pitchFamily="18" charset="0"/>
            </a:endParaRP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7.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Thời</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gian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và</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kiện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để</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giải</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quyết</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vụ</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kiện</a:t>
            </a:r>
            <a:endParaRPr lang="en-US" sz="3000" dirty="0">
              <a:solidFill>
                <a:schemeClr val="accent1">
                  <a:lumMod val="50000"/>
                </a:schemeClr>
              </a:solidFill>
              <a:latin typeface="Times New Roman" panose="02020603050405020304" pitchFamily="18" charset="0"/>
              <a:cs typeface="Times New Roman" panose="02020603050405020304" pitchFamily="18" charset="0"/>
            </a:endParaRP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8.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Quốc</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tịch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của</a:t>
            </a:r>
            <a:r>
              <a:rPr lang="en-US" sz="3000" dirty="0">
                <a:solidFill>
                  <a:schemeClr val="accent1">
                    <a:lumMod val="50000"/>
                  </a:schemeClr>
                </a:solidFill>
                <a:latin typeface="Times New Roman" panose="02020603050405020304" pitchFamily="18" charset="0"/>
                <a:cs typeface="Times New Roman" panose="02020603050405020304" pitchFamily="18" charset="0"/>
              </a:rPr>
              <a:t> TTV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tiềm</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năng</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p>
          <a:p>
            <a:pPr marL="0" lvl="1" algn="just">
              <a:lnSpc>
                <a:spcPct val="103000"/>
              </a:lnSpc>
            </a:pPr>
            <a:r>
              <a:rPr lang="en-US" sz="3000" dirty="0">
                <a:solidFill>
                  <a:schemeClr val="accent1">
                    <a:lumMod val="50000"/>
                  </a:schemeClr>
                </a:solidFill>
                <a:latin typeface="Times New Roman" panose="02020603050405020304" pitchFamily="18" charset="0"/>
                <a:cs typeface="Times New Roman" panose="02020603050405020304" pitchFamily="18" charset="0"/>
              </a:rPr>
              <a:t>9.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Tính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độc</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lập</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khách</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quan</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của</a:t>
            </a:r>
            <a:r>
              <a:rPr lang="en-US" sz="3000" dirty="0">
                <a:solidFill>
                  <a:schemeClr val="accent1">
                    <a:lumMod val="50000"/>
                  </a:schemeClr>
                </a:solidFill>
                <a:latin typeface="Times New Roman" panose="02020603050405020304" pitchFamily="18" charset="0"/>
                <a:cs typeface="Times New Roman" panose="02020603050405020304" pitchFamily="18" charset="0"/>
              </a:rPr>
              <a:t> TTV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tiềm</a:t>
            </a:r>
            <a:r>
              <a:rPr lang="en-US" sz="3000" dirty="0">
                <a:solidFill>
                  <a:schemeClr val="accent1">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năng</a:t>
            </a:r>
            <a:endParaRPr lang="en-US" sz="3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8A1E1ED3-13CC-4F40-A7D8-08FD54BA281B}"/>
              </a:ext>
            </a:extLst>
          </p:cNvPr>
          <p:cNvSpPr/>
          <p:nvPr/>
        </p:nvSpPr>
        <p:spPr>
          <a:xfrm>
            <a:off x="587356" y="1142098"/>
            <a:ext cx="6775345" cy="954107"/>
          </a:xfrm>
          <a:prstGeom prst="rect">
            <a:avLst/>
          </a:prstGeom>
        </p:spPr>
        <p:txBody>
          <a:bodyPr wrap="square">
            <a:spAutoFit/>
          </a:bodyPr>
          <a:lstStyle/>
          <a:p>
            <a:pPr algn="ctr"/>
            <a:r>
              <a:rPr lang="en-US" sz="2800" b="1" dirty="0">
                <a:solidFill>
                  <a:srgbClr val="996633"/>
                </a:solidFill>
                <a:latin typeface="Times New Roman" panose="02020603050405020304" pitchFamily="18" charset="0"/>
                <a:cs typeface="Times New Roman" panose="02020603050405020304" pitchFamily="18" charset="0"/>
              </a:rPr>
              <a:t>CÁC YẾU TỐ ĐỂ CHỈ ĐỊNH TRỌNG TÀI VIÊN TIỀM NĂNG</a:t>
            </a:r>
          </a:p>
        </p:txBody>
      </p:sp>
      <p:grpSp>
        <p:nvGrpSpPr>
          <p:cNvPr id="16" name="Group 15">
            <a:extLst>
              <a:ext uri="{FF2B5EF4-FFF2-40B4-BE49-F238E27FC236}">
                <a16:creationId xmlns:a16="http://schemas.microsoft.com/office/drawing/2014/main" id="{9CE3A541-6BE6-4E87-A4CD-22B62FB03978}"/>
              </a:ext>
            </a:extLst>
          </p:cNvPr>
          <p:cNvGrpSpPr/>
          <p:nvPr/>
        </p:nvGrpSpPr>
        <p:grpSpPr>
          <a:xfrm>
            <a:off x="1" y="-16041"/>
            <a:ext cx="9143999" cy="177591"/>
            <a:chOff x="1" y="-16041"/>
            <a:chExt cx="9143999" cy="177591"/>
          </a:xfrm>
        </p:grpSpPr>
        <p:sp>
          <p:nvSpPr>
            <p:cNvPr id="17" name="Rectangle 16">
              <a:extLst>
                <a:ext uri="{FF2B5EF4-FFF2-40B4-BE49-F238E27FC236}">
                  <a16:creationId xmlns:a16="http://schemas.microsoft.com/office/drawing/2014/main" id="{735331FF-F194-4FDD-9A96-C34BE5D27EB9}"/>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8" name="Rectangle 17">
              <a:extLst>
                <a:ext uri="{FF2B5EF4-FFF2-40B4-BE49-F238E27FC236}">
                  <a16:creationId xmlns:a16="http://schemas.microsoft.com/office/drawing/2014/main" id="{6FDC7A5D-04A9-4B99-85B3-2390F3DA4EA3}"/>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1215079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TIẾP CẬN TRỌNG TÀI VIÊN</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1" name="Text Placeholder 20">
            <a:extLst>
              <a:ext uri="{FF2B5EF4-FFF2-40B4-BE49-F238E27FC236}">
                <a16:creationId xmlns:a16="http://schemas.microsoft.com/office/drawing/2014/main" id="{866AB51B-75E7-4C3E-A421-D2EBEB30908F}"/>
              </a:ext>
            </a:extLst>
          </p:cNvPr>
          <p:cNvSpPr>
            <a:spLocks noGrp="1"/>
          </p:cNvSpPr>
          <p:nvPr>
            <p:ph type="body" idx="1"/>
          </p:nvPr>
        </p:nvSpPr>
        <p:spPr>
          <a:xfrm>
            <a:off x="629842" y="1431779"/>
            <a:ext cx="3868340" cy="823912"/>
          </a:xfrm>
        </p:spPr>
        <p:txBody>
          <a:bodyPr anchor="ctr">
            <a:normAutofit/>
          </a:bodyPr>
          <a:lstStyle/>
          <a:p>
            <a:pPr algn="ctr"/>
            <a:r>
              <a:rPr lang="en-US" sz="2400" dirty="0">
                <a:solidFill>
                  <a:srgbClr val="996633"/>
                </a:solidFill>
                <a:latin typeface="Times New Roman" panose="02020603050405020304" pitchFamily="18" charset="0"/>
                <a:cs typeface="Times New Roman" panose="02020603050405020304" pitchFamily="18" charset="0"/>
              </a:rPr>
              <a:t>NÊN TRAO ĐỔI</a:t>
            </a:r>
          </a:p>
        </p:txBody>
      </p:sp>
      <p:sp>
        <p:nvSpPr>
          <p:cNvPr id="22" name="Content Placeholder 21">
            <a:extLst>
              <a:ext uri="{FF2B5EF4-FFF2-40B4-BE49-F238E27FC236}">
                <a16:creationId xmlns:a16="http://schemas.microsoft.com/office/drawing/2014/main" id="{64320D68-5FF9-4FFB-A5A8-D85ED9D5CA55}"/>
              </a:ext>
            </a:extLst>
          </p:cNvPr>
          <p:cNvSpPr>
            <a:spLocks noGrp="1"/>
          </p:cNvSpPr>
          <p:nvPr>
            <p:ph sz="half" idx="2"/>
          </p:nvPr>
        </p:nvSpPr>
        <p:spPr>
          <a:xfrm>
            <a:off x="629842" y="2266335"/>
            <a:ext cx="3868340" cy="3923328"/>
          </a:xfrm>
        </p:spPr>
        <p:txBody>
          <a:bodyPr>
            <a:normAutofit/>
          </a:bodyPr>
          <a:lstStyle/>
          <a:p>
            <a:pPr marL="0" indent="0" algn="just">
              <a:lnSpc>
                <a:spcPct val="113000"/>
              </a:lnSpc>
              <a:spcBef>
                <a:spcPts val="0"/>
              </a:spcBef>
              <a:buNone/>
            </a:pPr>
            <a:r>
              <a:rPr lang="en-US" dirty="0">
                <a:solidFill>
                  <a:schemeClr val="accent1">
                    <a:lumMod val="50000"/>
                  </a:schemeClr>
                </a:solidFill>
                <a:latin typeface="Times New Roman" panose="02020603050405020304" pitchFamily="18" charset="0"/>
                <a:cs typeface="Times New Roman" panose="02020603050405020304" pitchFamily="18" charset="0"/>
              </a:rPr>
              <a:t>+</a:t>
            </a:r>
            <a:r>
              <a:rPr lang="en-US" dirty="0" err="1">
                <a:solidFill>
                  <a:schemeClr val="accent1">
                    <a:lumMod val="50000"/>
                  </a:schemeClr>
                </a:solidFill>
                <a:latin typeface="Times New Roman" panose="02020603050405020304" pitchFamily="18" charset="0"/>
                <a:cs typeface="Times New Roman" panose="02020603050405020304" pitchFamily="18" charset="0"/>
              </a:rPr>
              <a:t>Kinh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nghiệm</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về</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tài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quốc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tế</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algn="just">
              <a:lnSpc>
                <a:spcPct val="113000"/>
              </a:lnSpc>
              <a:spcBef>
                <a:spcPts val="0"/>
              </a:spcBef>
              <a:buFont typeface="Arial" panose="020B0604020202020204" pitchFamily="34" charset="0"/>
              <a:buNone/>
            </a:pPr>
            <a:r>
              <a:rPr lang="en-US" dirty="0">
                <a:solidFill>
                  <a:schemeClr val="accent1">
                    <a:lumMod val="50000"/>
                  </a:schemeClr>
                </a:solidFill>
                <a:latin typeface="Times New Roman" panose="02020603050405020304" pitchFamily="18" charset="0"/>
                <a:cs typeface="Times New Roman" panose="02020603050405020304" pitchFamily="18" charset="0"/>
              </a:rPr>
              <a:t>+</a:t>
            </a:r>
            <a:r>
              <a:rPr lang="en-US" dirty="0" err="1">
                <a:solidFill>
                  <a:schemeClr val="accent1">
                    <a:lumMod val="50000"/>
                  </a:schemeClr>
                </a:solidFill>
                <a:latin typeface="Times New Roman" panose="02020603050405020304" pitchFamily="18" charset="0"/>
                <a:cs typeface="Times New Roman" panose="02020603050405020304" pitchFamily="18" charset="0"/>
              </a:rPr>
              <a:t>Chuyên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môn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về</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lĩnh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vực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tranh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chấp</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13000"/>
              </a:lnSpc>
              <a:spcBef>
                <a:spcPts val="0"/>
              </a:spcBef>
              <a:buFont typeface="Arial" panose="020B0604020202020204" pitchFamily="34" charset="0"/>
              <a:buNone/>
            </a:pP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Thời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gian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kiện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tham</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gia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xét</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xử</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thời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gian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dự</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kiến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để</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giải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quyết</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vụ</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việc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tổ</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chức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phiên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họp</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algn="just">
              <a:lnSpc>
                <a:spcPct val="113000"/>
              </a:lnSpc>
              <a:spcBef>
                <a:spcPts val="0"/>
              </a:spcBef>
              <a:buFont typeface="Arial" panose="020B0604020202020204" pitchFamily="34" charset="0"/>
              <a:buNone/>
            </a:pP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Đối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với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tài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vụ</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việc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phí</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cho</a:t>
            </a:r>
            <a:r>
              <a:rPr lang="en-US" dirty="0">
                <a:solidFill>
                  <a:schemeClr val="accent1">
                    <a:lumMod val="50000"/>
                  </a:schemeClr>
                </a:solidFill>
                <a:latin typeface="Times New Roman" panose="02020603050405020304" pitchFamily="18" charset="0"/>
                <a:cs typeface="Times New Roman" panose="02020603050405020304" pitchFamily="18" charset="0"/>
              </a:rPr>
              <a:t> TTV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các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kiện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khác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của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việc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chỉ</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định</a:t>
            </a:r>
            <a:r>
              <a:rPr lang="en-US" dirty="0">
                <a:solidFill>
                  <a:schemeClr val="accent1">
                    <a:lumMod val="50000"/>
                  </a:schemeClr>
                </a:solidFill>
                <a:latin typeface="Times New Roman" panose="02020603050405020304" pitchFamily="18" charset="0"/>
                <a:cs typeface="Times New Roman" panose="02020603050405020304" pitchFamily="18" charset="0"/>
              </a:rPr>
              <a:t> TTV.</a:t>
            </a:r>
            <a:endParaRPr lang="en-GB"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3" name="Text Placeholder 22">
            <a:extLst>
              <a:ext uri="{FF2B5EF4-FFF2-40B4-BE49-F238E27FC236}">
                <a16:creationId xmlns:a16="http://schemas.microsoft.com/office/drawing/2014/main" id="{E84B9F88-4E10-4748-89BE-E50374D6840B}"/>
              </a:ext>
            </a:extLst>
          </p:cNvPr>
          <p:cNvSpPr>
            <a:spLocks noGrp="1"/>
          </p:cNvSpPr>
          <p:nvPr>
            <p:ph type="body" sz="quarter" idx="3"/>
          </p:nvPr>
        </p:nvSpPr>
        <p:spPr>
          <a:xfrm>
            <a:off x="4572000" y="1431779"/>
            <a:ext cx="3887391" cy="823912"/>
          </a:xfrm>
        </p:spPr>
        <p:txBody>
          <a:bodyPr anchor="ctr">
            <a:normAutofit/>
          </a:bodyPr>
          <a:lstStyle/>
          <a:p>
            <a:pPr algn="ctr"/>
            <a:r>
              <a:rPr lang="en-US" sz="2400" dirty="0">
                <a:solidFill>
                  <a:srgbClr val="996633"/>
                </a:solidFill>
                <a:latin typeface="Times New Roman" panose="02020603050405020304" pitchFamily="18" charset="0"/>
                <a:cs typeface="Times New Roman" panose="02020603050405020304" pitchFamily="18" charset="0"/>
              </a:rPr>
              <a:t>KHÔNG NÊN TRAO ĐỔI!</a:t>
            </a:r>
          </a:p>
        </p:txBody>
      </p:sp>
      <p:sp>
        <p:nvSpPr>
          <p:cNvPr id="24" name="Content Placeholder 23">
            <a:extLst>
              <a:ext uri="{FF2B5EF4-FFF2-40B4-BE49-F238E27FC236}">
                <a16:creationId xmlns:a16="http://schemas.microsoft.com/office/drawing/2014/main" id="{758A2197-53C6-49B3-B5FB-6BE5CA742068}"/>
              </a:ext>
            </a:extLst>
          </p:cNvPr>
          <p:cNvSpPr>
            <a:spLocks noGrp="1"/>
          </p:cNvSpPr>
          <p:nvPr>
            <p:ph sz="quarter" idx="4"/>
          </p:nvPr>
        </p:nvSpPr>
        <p:spPr>
          <a:xfrm>
            <a:off x="4629150" y="2266335"/>
            <a:ext cx="3887391" cy="3923328"/>
          </a:xfrm>
        </p:spPr>
        <p:txBody>
          <a:bodyPr>
            <a:normAutofit/>
          </a:bodyPr>
          <a:lstStyle/>
          <a:p>
            <a:pPr marL="0" indent="0" algn="just">
              <a:lnSpc>
                <a:spcPct val="123000"/>
              </a:lnSpc>
              <a:spcBef>
                <a:spcPts val="0"/>
              </a:spcBef>
              <a:buNone/>
            </a:pP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Tình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tiết</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hoàn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cảnh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cụ</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thể</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của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vụ</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việc</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marL="0" indent="0" algn="just">
              <a:lnSpc>
                <a:spcPct val="123000"/>
              </a:lnSpc>
              <a:spcBef>
                <a:spcPts val="0"/>
              </a:spcBef>
              <a:buNone/>
            </a:pPr>
            <a:r>
              <a:rPr lang="en-US" dirty="0">
                <a:solidFill>
                  <a:schemeClr val="accent1">
                    <a:lumMod val="50000"/>
                  </a:schemeClr>
                </a:solidFill>
                <a:latin typeface="Times New Roman" panose="02020603050405020304" pitchFamily="18" charset="0"/>
                <a:cs typeface="Times New Roman" panose="02020603050405020304" pitchFamily="18" charset="0"/>
              </a:rPr>
              <a:t>- Quan </a:t>
            </a:r>
            <a:r>
              <a:rPr lang="en-US" dirty="0" err="1">
                <a:solidFill>
                  <a:schemeClr val="accent1">
                    <a:lumMod val="50000"/>
                  </a:schemeClr>
                </a:solidFill>
                <a:latin typeface="Times New Roman" panose="02020603050405020304" pitchFamily="18" charset="0"/>
                <a:cs typeface="Times New Roman" panose="02020603050405020304" pitchFamily="18" charset="0"/>
              </a:rPr>
              <a:t>điểm</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lập</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luận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của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các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bên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tranh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chấp</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marL="0" indent="0" algn="just">
              <a:lnSpc>
                <a:spcPct val="123000"/>
              </a:lnSpc>
              <a:spcBef>
                <a:spcPts val="0"/>
              </a:spcBef>
              <a:buNone/>
            </a:pP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Nội</a:t>
            </a:r>
            <a:r>
              <a:rPr lang="en-US" dirty="0">
                <a:solidFill>
                  <a:schemeClr val="accent1">
                    <a:lumMod val="50000"/>
                  </a:schemeClr>
                </a:solidFill>
                <a:latin typeface="Times New Roman" panose="02020603050405020304" pitchFamily="18" charset="0"/>
                <a:cs typeface="Times New Roman" panose="02020603050405020304" pitchFamily="18" charset="0"/>
              </a:rPr>
              <a:t> dung </a:t>
            </a:r>
            <a:r>
              <a:rPr lang="en-US" dirty="0" err="1">
                <a:solidFill>
                  <a:schemeClr val="accent1">
                    <a:lumMod val="50000"/>
                  </a:schemeClr>
                </a:solidFill>
                <a:latin typeface="Times New Roman" panose="02020603050405020304" pitchFamily="18" charset="0"/>
                <a:cs typeface="Times New Roman" panose="02020603050405020304" pitchFamily="18" charset="0"/>
              </a:rPr>
              <a:t>vụ</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tranh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chấp</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marL="0" indent="0" algn="just">
              <a:lnSpc>
                <a:spcPct val="123000"/>
              </a:lnSpc>
              <a:spcBef>
                <a:spcPts val="0"/>
              </a:spcBef>
              <a:buNone/>
            </a:pPr>
            <a:r>
              <a:rPr lang="en-US" dirty="0">
                <a:solidFill>
                  <a:schemeClr val="accent1">
                    <a:lumMod val="50000"/>
                  </a:schemeClr>
                </a:solidFill>
                <a:latin typeface="Times New Roman" panose="02020603050405020304" pitchFamily="18" charset="0"/>
                <a:cs typeface="Times New Roman" panose="02020603050405020304" pitchFamily="18" charset="0"/>
              </a:rPr>
              <a:t>- Quan </a:t>
            </a:r>
            <a:r>
              <a:rPr lang="en-US" dirty="0" err="1">
                <a:solidFill>
                  <a:schemeClr val="accent1">
                    <a:lumMod val="50000"/>
                  </a:schemeClr>
                </a:solidFill>
                <a:latin typeface="Times New Roman" panose="02020603050405020304" pitchFamily="18" charset="0"/>
                <a:cs typeface="Times New Roman" panose="02020603050405020304" pitchFamily="18" charset="0"/>
              </a:rPr>
              <a:t>điểm</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của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tài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viên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về</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nội</a:t>
            </a:r>
            <a:r>
              <a:rPr lang="en-US" dirty="0">
                <a:solidFill>
                  <a:schemeClr val="accent1">
                    <a:lumMod val="50000"/>
                  </a:schemeClr>
                </a:solidFill>
                <a:latin typeface="Times New Roman" panose="02020603050405020304" pitchFamily="18" charset="0"/>
                <a:cs typeface="Times New Roman" panose="02020603050405020304" pitchFamily="18" charset="0"/>
              </a:rPr>
              <a:t> dung </a:t>
            </a:r>
            <a:r>
              <a:rPr lang="en-US" dirty="0" err="1">
                <a:solidFill>
                  <a:schemeClr val="accent1">
                    <a:lumMod val="50000"/>
                  </a:schemeClr>
                </a:solidFill>
                <a:latin typeface="Times New Roman" panose="02020603050405020304" pitchFamily="18" charset="0"/>
                <a:cs typeface="Times New Roman" panose="02020603050405020304" pitchFamily="18" charset="0"/>
              </a:rPr>
              <a:t>tranh</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chấp</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lập</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luận</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và</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hoặc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khiếu</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nại</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của</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các</a:t>
            </a:r>
            <a:r>
              <a:rPr lang="en-US" dirty="0">
                <a:solidFill>
                  <a:schemeClr val="accent1">
                    <a:lumMod val="50000"/>
                  </a:schemeClr>
                </a:solidFill>
                <a:latin typeface="Times New Roman" panose="02020603050405020304" pitchFamily="18" charset="0"/>
                <a:cs typeface="Times New Roman" panose="02020603050405020304" pitchFamily="18" charset="0"/>
              </a:rPr>
              <a:t> </a:t>
            </a:r>
            <a:r>
              <a:rPr lang="en-US" dirty="0" err="1">
                <a:solidFill>
                  <a:schemeClr val="accent1">
                    <a:lumMod val="50000"/>
                  </a:schemeClr>
                </a:solidFill>
                <a:latin typeface="Times New Roman" panose="02020603050405020304" pitchFamily="18" charset="0"/>
                <a:cs typeface="Times New Roman" panose="02020603050405020304" pitchFamily="18" charset="0"/>
              </a:rPr>
              <a:t>bên</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grpSp>
        <p:nvGrpSpPr>
          <p:cNvPr id="28" name="Group 27">
            <a:extLst>
              <a:ext uri="{FF2B5EF4-FFF2-40B4-BE49-F238E27FC236}">
                <a16:creationId xmlns:a16="http://schemas.microsoft.com/office/drawing/2014/main" id="{3A13C3FE-8368-43D5-B155-A3DF18D21113}"/>
              </a:ext>
            </a:extLst>
          </p:cNvPr>
          <p:cNvGrpSpPr/>
          <p:nvPr/>
        </p:nvGrpSpPr>
        <p:grpSpPr>
          <a:xfrm>
            <a:off x="1" y="-16041"/>
            <a:ext cx="9143999" cy="177591"/>
            <a:chOff x="1" y="-16041"/>
            <a:chExt cx="9143999" cy="177591"/>
          </a:xfrm>
        </p:grpSpPr>
        <p:sp>
          <p:nvSpPr>
            <p:cNvPr id="29" name="Rectangle 28">
              <a:extLst>
                <a:ext uri="{FF2B5EF4-FFF2-40B4-BE49-F238E27FC236}">
                  <a16:creationId xmlns:a16="http://schemas.microsoft.com/office/drawing/2014/main" id="{4E2C9B57-A0EF-4DFF-81BB-378584DABB99}"/>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30" name="Rectangle 29">
              <a:extLst>
                <a:ext uri="{FF2B5EF4-FFF2-40B4-BE49-F238E27FC236}">
                  <a16:creationId xmlns:a16="http://schemas.microsoft.com/office/drawing/2014/main" id="{612A13F4-D39A-4C21-A45A-B27118446654}"/>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225787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461665"/>
          </a:xfrm>
          <a:prstGeom prst="rect">
            <a:avLst/>
          </a:prstGeom>
          <a:noFill/>
        </p:spPr>
        <p:txBody>
          <a:bodyPr wrap="square" rtlCol="0">
            <a:spAutoFit/>
          </a:bodyPr>
          <a:lstStyle/>
          <a:p>
            <a:r>
              <a:rPr lang="en-US" sz="2400" b="1" dirty="0">
                <a:solidFill>
                  <a:srgbClr val="663300"/>
                </a:solidFill>
                <a:latin typeface="Times New Roman" pitchFamily="18" charset="0"/>
                <a:cs typeface="Times New Roman" pitchFamily="18" charset="0"/>
              </a:rPr>
              <a:t>PHẢN ĐỐI VÀ THAY THẾ TRỌNG TÀI VIÊN</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1" name="Text Placeholder 20">
            <a:extLst>
              <a:ext uri="{FF2B5EF4-FFF2-40B4-BE49-F238E27FC236}">
                <a16:creationId xmlns:a16="http://schemas.microsoft.com/office/drawing/2014/main" id="{866AB51B-75E7-4C3E-A421-D2EBEB30908F}"/>
              </a:ext>
            </a:extLst>
          </p:cNvPr>
          <p:cNvSpPr>
            <a:spLocks noGrp="1"/>
          </p:cNvSpPr>
          <p:nvPr>
            <p:ph type="body" idx="1"/>
          </p:nvPr>
        </p:nvSpPr>
        <p:spPr>
          <a:xfrm>
            <a:off x="457200" y="1326912"/>
            <a:ext cx="4040188" cy="847963"/>
          </a:xfrm>
        </p:spPr>
        <p:txBody>
          <a:bodyPr anchor="ctr">
            <a:noAutofit/>
          </a:bodyPr>
          <a:lstStyle/>
          <a:p>
            <a:pPr>
              <a:lnSpc>
                <a:spcPct val="123000"/>
              </a:lnSpc>
              <a:spcBef>
                <a:spcPts val="0"/>
              </a:spcBef>
            </a:pPr>
            <a:r>
              <a:rPr lang="en-US" sz="1900" dirty="0">
                <a:solidFill>
                  <a:srgbClr val="996633"/>
                </a:solidFill>
                <a:latin typeface="Times New Roman" pitchFamily="18" charset="0"/>
                <a:cs typeface="Times New Roman" pitchFamily="18" charset="0"/>
              </a:rPr>
              <a:t>QUY TẮC ĐẠO ĐỨC CỦA TRỌNG TÀI VIÊN VIAC 15/05/2015</a:t>
            </a:r>
          </a:p>
        </p:txBody>
      </p:sp>
      <p:sp>
        <p:nvSpPr>
          <p:cNvPr id="22" name="Content Placeholder 21">
            <a:extLst>
              <a:ext uri="{FF2B5EF4-FFF2-40B4-BE49-F238E27FC236}">
                <a16:creationId xmlns:a16="http://schemas.microsoft.com/office/drawing/2014/main" id="{64320D68-5FF9-4FFB-A5A8-D85ED9D5CA55}"/>
              </a:ext>
            </a:extLst>
          </p:cNvPr>
          <p:cNvSpPr>
            <a:spLocks noGrp="1"/>
          </p:cNvSpPr>
          <p:nvPr>
            <p:ph sz="half" idx="2"/>
          </p:nvPr>
        </p:nvSpPr>
        <p:spPr/>
        <p:txBody>
          <a:bodyPr anchor="t">
            <a:normAutofit fontScale="92500" lnSpcReduction="20000"/>
          </a:bodyPr>
          <a:lstStyle/>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Vô</a:t>
            </a:r>
            <a:r>
              <a:rPr lang="en-US" sz="2600" dirty="0">
                <a:solidFill>
                  <a:schemeClr val="accent1">
                    <a:lumMod val="50000"/>
                  </a:schemeClr>
                </a:solidFill>
                <a:latin typeface="Times New Roman" pitchFamily="18" charset="0"/>
                <a:cs typeface="Times New Roman" pitchFamily="18" charset="0"/>
              </a:rPr>
              <a:t> t</a:t>
            </a:r>
            <a:r>
              <a:rPr lang="vi-VN" sz="2600" dirty="0">
                <a:solidFill>
                  <a:schemeClr val="accent1">
                    <a:lumMod val="50000"/>
                  </a:schemeClr>
                </a:solidFill>
                <a:latin typeface="Times New Roman" pitchFamily="18" charset="0"/>
                <a:cs typeface="Times New Roman" pitchFamily="18" charset="0"/>
              </a:rPr>
              <a:t>ư</a:t>
            </a:r>
            <a:endParaRPr lang="en-US" sz="2600" dirty="0">
              <a:solidFill>
                <a:schemeClr val="accent1">
                  <a:lumMod val="50000"/>
                </a:schemeClr>
              </a:solidFill>
              <a:latin typeface="Times New Roman" pitchFamily="18" charset="0"/>
              <a:cs typeface="Times New Roman" pitchFamily="18" charset="0"/>
            </a:endParaRP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Độc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lập</a:t>
            </a:r>
            <a:endParaRPr lang="en-US" sz="2600" dirty="0">
              <a:solidFill>
                <a:schemeClr val="accent1">
                  <a:lumMod val="50000"/>
                </a:schemeClr>
              </a:solidFill>
              <a:latin typeface="Times New Roman" pitchFamily="18" charset="0"/>
              <a:cs typeface="Times New Roman" pitchFamily="18" charset="0"/>
            </a:endParaRP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Công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khai</a:t>
            </a:r>
            <a:endParaRPr lang="en-US" sz="2600" dirty="0">
              <a:solidFill>
                <a:schemeClr val="accent1">
                  <a:lumMod val="50000"/>
                </a:schemeClr>
              </a:solidFill>
              <a:latin typeface="Times New Roman" pitchFamily="18" charset="0"/>
              <a:cs typeface="Times New Roman" pitchFamily="18" charset="0"/>
            </a:endParaRP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Bí</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mật</a:t>
            </a:r>
            <a:endParaRPr lang="en-US" sz="2600" dirty="0">
              <a:solidFill>
                <a:schemeClr val="accent1">
                  <a:lumMod val="50000"/>
                </a:schemeClr>
              </a:solidFill>
              <a:latin typeface="Times New Roman" pitchFamily="18" charset="0"/>
              <a:cs typeface="Times New Roman" pitchFamily="18" charset="0"/>
            </a:endParaRP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Mẫn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cán</a:t>
            </a:r>
            <a:endParaRPr lang="en-US" sz="2600" dirty="0">
              <a:solidFill>
                <a:schemeClr val="accent1">
                  <a:lumMod val="50000"/>
                </a:schemeClr>
              </a:solidFill>
              <a:latin typeface="Times New Roman" pitchFamily="18" charset="0"/>
              <a:cs typeface="Times New Roman" pitchFamily="18" charset="0"/>
            </a:endParaRP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Việc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liên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lạc</a:t>
            </a:r>
            <a:r>
              <a:rPr lang="en-US" sz="2600" dirty="0">
                <a:solidFill>
                  <a:schemeClr val="accent1">
                    <a:lumMod val="50000"/>
                  </a:schemeClr>
                </a:solidFill>
                <a:latin typeface="Times New Roman" pitchFamily="18" charset="0"/>
                <a:cs typeface="Times New Roman" pitchFamily="18" charset="0"/>
              </a:rPr>
              <a:t> </a:t>
            </a:r>
          </a:p>
          <a:p>
            <a:pPr>
              <a:lnSpc>
                <a:spcPct val="103000"/>
              </a:lnSpc>
              <a:spcBef>
                <a:spcPts val="0"/>
              </a:spcBef>
            </a:pPr>
            <a:r>
              <a:rPr lang="en-US" sz="2600" dirty="0" err="1">
                <a:solidFill>
                  <a:schemeClr val="accent1">
                    <a:lumMod val="50000"/>
                  </a:schemeClr>
                </a:solidFill>
                <a:latin typeface="Times New Roman" pitchFamily="18" charset="0"/>
                <a:cs typeface="Times New Roman" pitchFamily="18" charset="0"/>
              </a:rPr>
              <a:t>Thù</a:t>
            </a:r>
            <a:r>
              <a:rPr lang="en-US" sz="2600" dirty="0">
                <a:solidFill>
                  <a:schemeClr val="accent1">
                    <a:lumMod val="50000"/>
                  </a:schemeClr>
                </a:solidFill>
                <a:latin typeface="Times New Roman" pitchFamily="18" charset="0"/>
                <a:cs typeface="Times New Roman" pitchFamily="18" charset="0"/>
              </a:rPr>
              <a:t> lao TTV</a:t>
            </a:r>
          </a:p>
          <a:p>
            <a:pPr>
              <a:lnSpc>
                <a:spcPct val="103000"/>
              </a:lnSpc>
              <a:spcBef>
                <a:spcPts val="0"/>
              </a:spcBef>
            </a:pPr>
            <a:endParaRPr lang="en-US" sz="2800" dirty="0"/>
          </a:p>
          <a:p>
            <a:pPr>
              <a:lnSpc>
                <a:spcPct val="103000"/>
              </a:lnSpc>
              <a:spcBef>
                <a:spcPts val="0"/>
              </a:spcBef>
            </a:pPr>
            <a:r>
              <a:rPr lang="en-US" sz="2800" dirty="0" err="1"/>
              <a:t>Điều</a:t>
            </a:r>
            <a:r>
              <a:rPr lang="en-US" sz="2800" dirty="0"/>
              <a:t> 16.3 </a:t>
            </a:r>
            <a:r>
              <a:rPr lang="en-US" sz="2800" dirty="0" err="1"/>
              <a:t>Các</a:t>
            </a:r>
            <a:r>
              <a:rPr lang="en-US" sz="2800" dirty="0"/>
              <a:t> </a:t>
            </a:r>
            <a:r>
              <a:rPr lang="en-US" sz="2800" dirty="0" err="1"/>
              <a:t>quy</a:t>
            </a:r>
            <a:r>
              <a:rPr lang="en-US" sz="2800" dirty="0"/>
              <a:t> </a:t>
            </a:r>
            <a:r>
              <a:rPr lang="en-US" sz="2800" dirty="0" err="1"/>
              <a:t>định</a:t>
            </a:r>
            <a:r>
              <a:rPr lang="en-US" sz="2800" dirty="0"/>
              <a:t> </a:t>
            </a:r>
            <a:r>
              <a:rPr lang="en-US" sz="2800" dirty="0" err="1"/>
              <a:t>chung</a:t>
            </a:r>
            <a:r>
              <a:rPr lang="en-US" sz="2800" dirty="0"/>
              <a:t> </a:t>
            </a:r>
            <a:r>
              <a:rPr lang="en-US" sz="2800" dirty="0" err="1"/>
              <a:t>đối</a:t>
            </a:r>
            <a:r>
              <a:rPr lang="en-US" sz="2800" dirty="0"/>
              <a:t> </a:t>
            </a:r>
            <a:r>
              <a:rPr lang="en-US" sz="2800" dirty="0" err="1"/>
              <a:t>với</a:t>
            </a:r>
            <a:r>
              <a:rPr lang="en-US" sz="2800" dirty="0"/>
              <a:t> </a:t>
            </a:r>
            <a:r>
              <a:rPr lang="en-US" sz="2800" dirty="0" err="1"/>
              <a:t>Trọng</a:t>
            </a:r>
            <a:r>
              <a:rPr lang="en-US" sz="2800" dirty="0"/>
              <a:t> </a:t>
            </a:r>
            <a:r>
              <a:rPr lang="en-US" sz="2800" dirty="0" err="1"/>
              <a:t>tài</a:t>
            </a:r>
            <a:r>
              <a:rPr lang="en-US" sz="2800" dirty="0"/>
              <a:t> </a:t>
            </a:r>
            <a:r>
              <a:rPr lang="en-US" sz="2800" dirty="0" err="1"/>
              <a:t>viên</a:t>
            </a:r>
            <a:endParaRPr lang="en-US" sz="2600" dirty="0">
              <a:solidFill>
                <a:schemeClr val="accent1">
                  <a:lumMod val="50000"/>
                </a:schemeClr>
              </a:solidFill>
            </a:endParaRPr>
          </a:p>
        </p:txBody>
      </p:sp>
      <p:sp>
        <p:nvSpPr>
          <p:cNvPr id="23" name="Text Placeholder 22">
            <a:extLst>
              <a:ext uri="{FF2B5EF4-FFF2-40B4-BE49-F238E27FC236}">
                <a16:creationId xmlns:a16="http://schemas.microsoft.com/office/drawing/2014/main" id="{E84B9F88-4E10-4748-89BE-E50374D6840B}"/>
              </a:ext>
            </a:extLst>
          </p:cNvPr>
          <p:cNvSpPr>
            <a:spLocks noGrp="1"/>
          </p:cNvSpPr>
          <p:nvPr>
            <p:ph type="body" sz="quarter" idx="3"/>
          </p:nvPr>
        </p:nvSpPr>
        <p:spPr>
          <a:xfrm>
            <a:off x="4645025" y="1326912"/>
            <a:ext cx="4041775" cy="847963"/>
          </a:xfrm>
        </p:spPr>
        <p:txBody>
          <a:bodyPr anchor="ctr">
            <a:normAutofit/>
          </a:bodyPr>
          <a:lstStyle/>
          <a:p>
            <a:pPr>
              <a:lnSpc>
                <a:spcPct val="123000"/>
              </a:lnSpc>
              <a:spcBef>
                <a:spcPts val="0"/>
              </a:spcBef>
            </a:pPr>
            <a:r>
              <a:rPr lang="en-US" dirty="0">
                <a:solidFill>
                  <a:srgbClr val="996633"/>
                </a:solidFill>
                <a:latin typeface="Times New Roman" pitchFamily="18" charset="0"/>
                <a:cs typeface="Times New Roman" pitchFamily="18" charset="0"/>
              </a:rPr>
              <a:t>QUY TẮC VỀ XUNG ĐỘT LỢI ÍCH CỦA IBA 23/10/2014</a:t>
            </a:r>
          </a:p>
        </p:txBody>
      </p:sp>
      <p:sp>
        <p:nvSpPr>
          <p:cNvPr id="24" name="Content Placeholder 23">
            <a:extLst>
              <a:ext uri="{FF2B5EF4-FFF2-40B4-BE49-F238E27FC236}">
                <a16:creationId xmlns:a16="http://schemas.microsoft.com/office/drawing/2014/main" id="{758A2197-53C6-49B3-B5FB-6BE5CA742068}"/>
              </a:ext>
            </a:extLst>
          </p:cNvPr>
          <p:cNvSpPr>
            <a:spLocks noGrp="1"/>
          </p:cNvSpPr>
          <p:nvPr>
            <p:ph sz="quarter" idx="4"/>
          </p:nvPr>
        </p:nvSpPr>
        <p:spPr/>
        <p:txBody>
          <a:bodyPr anchor="ctr">
            <a:noAutofit/>
          </a:bodyPr>
          <a:lstStyle/>
          <a:p>
            <a:pPr marL="514350" indent="-514350">
              <a:lnSpc>
                <a:spcPct val="103000"/>
              </a:lnSpc>
              <a:spcBef>
                <a:spcPts val="0"/>
              </a:spcBef>
              <a:buAutoNum type="arabicPeriod"/>
            </a:pPr>
            <a:r>
              <a:rPr lang="en-GB" sz="2600" dirty="0">
                <a:solidFill>
                  <a:schemeClr val="accent1">
                    <a:lumMod val="50000"/>
                  </a:schemeClr>
                </a:solidFill>
                <a:latin typeface="Times New Roman" pitchFamily="18" charset="0"/>
                <a:cs typeface="Times New Roman" pitchFamily="18" charset="0"/>
              </a:rPr>
              <a:t>Nh</a:t>
            </a:r>
            <a:r>
              <a:rPr lang="en-US" sz="2600" dirty="0" err="1">
                <a:solidFill>
                  <a:schemeClr val="accent1">
                    <a:lumMod val="50000"/>
                  </a:schemeClr>
                </a:solidFill>
                <a:latin typeface="Times New Roman" pitchFamily="18" charset="0"/>
                <a:cs typeface="Times New Roman" pitchFamily="18" charset="0"/>
              </a:rPr>
              <a:t>ững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tiêu</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chuẩn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chung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về</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tính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khách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quan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độc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lập</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và</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nghĩa</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vụ</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tiết</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lộ</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xung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đột</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lợi</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ích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của</a:t>
            </a:r>
            <a:r>
              <a:rPr lang="en-US" sz="2600" dirty="0">
                <a:solidFill>
                  <a:schemeClr val="accent1">
                    <a:lumMod val="50000"/>
                  </a:schemeClr>
                </a:solidFill>
                <a:latin typeface="Times New Roman" pitchFamily="18" charset="0"/>
                <a:cs typeface="Times New Roman" pitchFamily="18" charset="0"/>
              </a:rPr>
              <a:t> TTV.</a:t>
            </a:r>
          </a:p>
          <a:p>
            <a:pPr marL="514350" indent="-514350">
              <a:lnSpc>
                <a:spcPct val="103000"/>
              </a:lnSpc>
              <a:spcBef>
                <a:spcPts val="0"/>
              </a:spcBef>
              <a:buAutoNum type="arabicPeriod"/>
            </a:pPr>
            <a:r>
              <a:rPr lang="en-GB" sz="2600" dirty="0" err="1">
                <a:solidFill>
                  <a:schemeClr val="accent1">
                    <a:lumMod val="50000"/>
                  </a:schemeClr>
                </a:solidFill>
                <a:latin typeface="Times New Roman" pitchFamily="18" charset="0"/>
                <a:cs typeface="Times New Roman" pitchFamily="18" charset="0"/>
              </a:rPr>
              <a:t>Áp</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dụng</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các</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tiêu</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chuẩn</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chung</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vào</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th</a:t>
            </a:r>
            <a:r>
              <a:rPr lang="en-US" sz="2600" dirty="0" err="1">
                <a:solidFill>
                  <a:schemeClr val="accent1">
                    <a:lumMod val="50000"/>
                  </a:schemeClr>
                </a:solidFill>
                <a:latin typeface="Times New Roman" pitchFamily="18" charset="0"/>
                <a:cs typeface="Times New Roman" pitchFamily="18" charset="0"/>
              </a:rPr>
              <a:t>ực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tiễn</a:t>
            </a:r>
            <a:r>
              <a:rPr lang="en-US" sz="2600" dirty="0">
                <a:solidFill>
                  <a:schemeClr val="accent1">
                    <a:lumMod val="50000"/>
                  </a:schemeClr>
                </a:solidFill>
                <a:latin typeface="Times New Roman" pitchFamily="18" charset="0"/>
                <a:cs typeface="Times New Roman" pitchFamily="18" charset="0"/>
              </a:rPr>
              <a:t>:</a:t>
            </a:r>
          </a:p>
          <a:p>
            <a:pPr marL="0" indent="0">
              <a:lnSpc>
                <a:spcPct val="103000"/>
              </a:lnSpc>
              <a:spcBef>
                <a:spcPts val="0"/>
              </a:spcBef>
              <a:buNone/>
            </a:pPr>
            <a:r>
              <a:rPr lang="en-GB" sz="2600" dirty="0">
                <a:solidFill>
                  <a:schemeClr val="accent1">
                    <a:lumMod val="50000"/>
                  </a:schemeClr>
                </a:solidFill>
                <a:latin typeface="Times New Roman" pitchFamily="18" charset="0"/>
                <a:cs typeface="Times New Roman" pitchFamily="18" charset="0"/>
              </a:rPr>
              <a:t> - </a:t>
            </a:r>
            <a:r>
              <a:rPr lang="en-GB" sz="2600" dirty="0" err="1">
                <a:solidFill>
                  <a:schemeClr val="accent1">
                    <a:lumMod val="50000"/>
                  </a:schemeClr>
                </a:solidFill>
                <a:latin typeface="Times New Roman" pitchFamily="18" charset="0"/>
                <a:cs typeface="Times New Roman" pitchFamily="18" charset="0"/>
              </a:rPr>
              <a:t>Danh</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sách</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đỏ</a:t>
            </a:r>
            <a:endParaRPr lang="en-GB" sz="2600" dirty="0">
              <a:solidFill>
                <a:schemeClr val="accent1">
                  <a:lumMod val="50000"/>
                </a:schemeClr>
              </a:solidFill>
              <a:latin typeface="Times New Roman" pitchFamily="18" charset="0"/>
              <a:cs typeface="Times New Roman" pitchFamily="18" charset="0"/>
            </a:endParaRPr>
          </a:p>
          <a:p>
            <a:pPr>
              <a:lnSpc>
                <a:spcPct val="103000"/>
              </a:lnSpc>
              <a:spcBef>
                <a:spcPts val="0"/>
              </a:spcBef>
              <a:buFontTx/>
              <a:buChar char="-"/>
            </a:pPr>
            <a:r>
              <a:rPr lang="en-GB" sz="2600" dirty="0" err="1">
                <a:solidFill>
                  <a:schemeClr val="accent1">
                    <a:lumMod val="50000"/>
                  </a:schemeClr>
                </a:solidFill>
                <a:latin typeface="Times New Roman" pitchFamily="18" charset="0"/>
                <a:cs typeface="Times New Roman" pitchFamily="18" charset="0"/>
              </a:rPr>
              <a:t>Danh</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sách</a:t>
            </a:r>
            <a:r>
              <a:rPr lang="en-GB" sz="2600" dirty="0">
                <a:solidFill>
                  <a:schemeClr val="accent1">
                    <a:lumMod val="50000"/>
                  </a:schemeClr>
                </a:solidFill>
                <a:latin typeface="Times New Roman" pitchFamily="18" charset="0"/>
                <a:cs typeface="Times New Roman" pitchFamily="18" charset="0"/>
              </a:rPr>
              <a:t> cam</a:t>
            </a:r>
          </a:p>
          <a:p>
            <a:pPr>
              <a:lnSpc>
                <a:spcPct val="103000"/>
              </a:lnSpc>
              <a:spcBef>
                <a:spcPts val="0"/>
              </a:spcBef>
              <a:buFontTx/>
              <a:buChar char="-"/>
            </a:pPr>
            <a:r>
              <a:rPr lang="en-GB" sz="2600" dirty="0" err="1">
                <a:solidFill>
                  <a:schemeClr val="accent1">
                    <a:lumMod val="50000"/>
                  </a:schemeClr>
                </a:solidFill>
                <a:latin typeface="Times New Roman" pitchFamily="18" charset="0"/>
                <a:cs typeface="Times New Roman" pitchFamily="18" charset="0"/>
              </a:rPr>
              <a:t>Danh</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sách</a:t>
            </a:r>
            <a:r>
              <a:rPr lang="en-GB" sz="2600" dirty="0">
                <a:solidFill>
                  <a:schemeClr val="accent1">
                    <a:lumMod val="50000"/>
                  </a:schemeClr>
                </a:solidFill>
                <a:latin typeface="Times New Roman" pitchFamily="18" charset="0"/>
                <a:cs typeface="Times New Roman" pitchFamily="18" charset="0"/>
              </a:rPr>
              <a:t> </a:t>
            </a:r>
            <a:r>
              <a:rPr lang="en-GB" sz="2600" dirty="0" err="1">
                <a:solidFill>
                  <a:schemeClr val="accent1">
                    <a:lumMod val="50000"/>
                  </a:schemeClr>
                </a:solidFill>
                <a:latin typeface="Times New Roman" pitchFamily="18" charset="0"/>
                <a:cs typeface="Times New Roman" pitchFamily="18" charset="0"/>
              </a:rPr>
              <a:t>xanh</a:t>
            </a:r>
            <a:endParaRPr lang="en-US" sz="2600" dirty="0">
              <a:solidFill>
                <a:schemeClr val="accent1">
                  <a:lumMod val="50000"/>
                </a:schemeClr>
              </a:solidFill>
            </a:endParaRPr>
          </a:p>
        </p:txBody>
      </p:sp>
      <p:grpSp>
        <p:nvGrpSpPr>
          <p:cNvPr id="17" name="Group 16">
            <a:extLst>
              <a:ext uri="{FF2B5EF4-FFF2-40B4-BE49-F238E27FC236}">
                <a16:creationId xmlns:a16="http://schemas.microsoft.com/office/drawing/2014/main" id="{5967D14A-BAB4-49D4-B235-3D3159856783}"/>
              </a:ext>
            </a:extLst>
          </p:cNvPr>
          <p:cNvGrpSpPr/>
          <p:nvPr/>
        </p:nvGrpSpPr>
        <p:grpSpPr>
          <a:xfrm>
            <a:off x="1" y="-16041"/>
            <a:ext cx="9143999" cy="177591"/>
            <a:chOff x="1" y="-16041"/>
            <a:chExt cx="9143999" cy="177591"/>
          </a:xfrm>
        </p:grpSpPr>
        <p:sp>
          <p:nvSpPr>
            <p:cNvPr id="18" name="Rectangle 17">
              <a:extLst>
                <a:ext uri="{FF2B5EF4-FFF2-40B4-BE49-F238E27FC236}">
                  <a16:creationId xmlns:a16="http://schemas.microsoft.com/office/drawing/2014/main" id="{2C95F329-1FE1-41EF-AF7F-B628BECD09AC}"/>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9" name="Rectangle 18">
              <a:extLst>
                <a:ext uri="{FF2B5EF4-FFF2-40B4-BE49-F238E27FC236}">
                  <a16:creationId xmlns:a16="http://schemas.microsoft.com/office/drawing/2014/main" id="{064339D1-A3CE-48CA-878B-89CD413AE742}"/>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4177910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BIỆN PHÁP KHẨN CẤP TẠM THỜI</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1826383"/>
            <a:ext cx="8105382" cy="3970318"/>
          </a:xfrm>
          <a:prstGeom prst="rect">
            <a:avLst/>
          </a:prstGeom>
        </p:spPr>
        <p:txBody>
          <a:bodyPr wrap="square">
            <a:spAutoFit/>
          </a:bodyPr>
          <a:lstStyle/>
          <a:p>
            <a:pPr algn="just"/>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Phân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loại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biện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pháp</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khẩn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cấp</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tạm</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thời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49.2</a:t>
            </a:r>
          </a:p>
          <a:p>
            <a:pPr algn="just"/>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Thẩm</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quyền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áp</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dụng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Tòa</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án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hoặc</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Hội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đồng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trọng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tài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48.1 &amp; 49.3</a:t>
            </a:r>
          </a:p>
          <a:p>
            <a:pPr algn="just"/>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kiện</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áp</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dụng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49.4</a:t>
            </a:r>
          </a:p>
          <a:p>
            <a:pPr algn="just"/>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Nghĩa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vụ</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bồi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thường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thiệt</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hại</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49.5</a:t>
            </a:r>
          </a:p>
          <a:p>
            <a:pPr algn="just"/>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Thủ</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tục</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áp</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dụng</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3600" dirty="0" err="1">
                <a:solidFill>
                  <a:schemeClr val="accent1">
                    <a:lumMod val="50000"/>
                  </a:schemeClr>
                </a:solidFill>
                <a:latin typeface="Times New Roman" panose="02020603050405020304" pitchFamily="18" charset="0"/>
                <a:cs typeface="Times New Roman" panose="02020603050405020304" pitchFamily="18" charset="0"/>
              </a:rPr>
              <a:t>điều</a:t>
            </a:r>
            <a:r>
              <a:rPr lang="en-US" altLang="en-US" sz="3600" dirty="0">
                <a:solidFill>
                  <a:schemeClr val="accent1">
                    <a:lumMod val="50000"/>
                  </a:schemeClr>
                </a:solidFill>
                <a:latin typeface="Times New Roman" panose="02020603050405020304" pitchFamily="18" charset="0"/>
                <a:cs typeface="Times New Roman" panose="02020603050405020304" pitchFamily="18" charset="0"/>
              </a:rPr>
              <a:t> 50 &amp; 51</a:t>
            </a: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8A1E1ED3-13CC-4F40-A7D8-08FD54BA281B}"/>
              </a:ext>
            </a:extLst>
          </p:cNvPr>
          <p:cNvSpPr/>
          <p:nvPr/>
        </p:nvSpPr>
        <p:spPr>
          <a:xfrm>
            <a:off x="587356" y="1142098"/>
            <a:ext cx="6775345" cy="523220"/>
          </a:xfrm>
          <a:prstGeom prst="rect">
            <a:avLst/>
          </a:prstGeom>
        </p:spPr>
        <p:txBody>
          <a:bodyPr wrap="square">
            <a:spAutoFit/>
          </a:bodyPr>
          <a:lstStyle/>
          <a:p>
            <a:pPr algn="ctr"/>
            <a:r>
              <a:rPr lang="en-US" sz="2800" b="1" dirty="0">
                <a:solidFill>
                  <a:srgbClr val="996633"/>
                </a:solidFill>
                <a:latin typeface="Times New Roman" panose="02020603050405020304" pitchFamily="18" charset="0"/>
                <a:cs typeface="Times New Roman" panose="02020603050405020304" pitchFamily="18" charset="0"/>
              </a:rPr>
              <a:t>CÁC YẾU TỐ CẦN CÂN NHẮC</a:t>
            </a:r>
          </a:p>
        </p:txBody>
      </p:sp>
      <p:grpSp>
        <p:nvGrpSpPr>
          <p:cNvPr id="16" name="Group 15">
            <a:extLst>
              <a:ext uri="{FF2B5EF4-FFF2-40B4-BE49-F238E27FC236}">
                <a16:creationId xmlns:a16="http://schemas.microsoft.com/office/drawing/2014/main" id="{3DC5629F-5109-4976-869F-6E32FE23B32B}"/>
              </a:ext>
            </a:extLst>
          </p:cNvPr>
          <p:cNvGrpSpPr/>
          <p:nvPr/>
        </p:nvGrpSpPr>
        <p:grpSpPr>
          <a:xfrm>
            <a:off x="1" y="-16041"/>
            <a:ext cx="9143999" cy="177591"/>
            <a:chOff x="1" y="-16041"/>
            <a:chExt cx="9143999" cy="177591"/>
          </a:xfrm>
        </p:grpSpPr>
        <p:sp>
          <p:nvSpPr>
            <p:cNvPr id="17" name="Rectangle 16">
              <a:extLst>
                <a:ext uri="{FF2B5EF4-FFF2-40B4-BE49-F238E27FC236}">
                  <a16:creationId xmlns:a16="http://schemas.microsoft.com/office/drawing/2014/main" id="{EF177877-DF3D-4423-9D24-D7BD84A81AAB}"/>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8" name="Rectangle 17">
              <a:extLst>
                <a:ext uri="{FF2B5EF4-FFF2-40B4-BE49-F238E27FC236}">
                  <a16:creationId xmlns:a16="http://schemas.microsoft.com/office/drawing/2014/main" id="{6EFDD11D-512A-45C9-9D51-831CDC383FB9}"/>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127557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PHẢN ĐỐI VỀ THẨM QUYỀN</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2087645"/>
            <a:ext cx="8105382" cy="4524315"/>
          </a:xfrm>
          <a:prstGeom prst="rect">
            <a:avLst/>
          </a:prstGeom>
        </p:spPr>
        <p:txBody>
          <a:bodyPr wrap="square">
            <a:spAutoFit/>
          </a:bodyPr>
          <a:lstStyle/>
          <a:p>
            <a:r>
              <a:rPr lang="en-US" sz="3600" dirty="0">
                <a:solidFill>
                  <a:schemeClr val="accent1">
                    <a:lumMod val="50000"/>
                  </a:schemeClr>
                </a:solidFill>
                <a:latin typeface="Times New Roman" pitchFamily="18" charset="0"/>
                <a:cs typeface="Times New Roman" pitchFamily="18" charset="0"/>
              </a:rPr>
              <a:t>1. </a:t>
            </a:r>
            <a:r>
              <a:rPr lang="en-US" sz="3600" dirty="0" err="1">
                <a:solidFill>
                  <a:schemeClr val="accent1">
                    <a:lumMod val="50000"/>
                  </a:schemeClr>
                </a:solidFill>
                <a:latin typeface="Times New Roman" pitchFamily="18" charset="0"/>
                <a:cs typeface="Times New Roman" pitchFamily="18" charset="0"/>
              </a:rPr>
              <a:t>Sự</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tồn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tại</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của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Thỏa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thuận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a:t>
            </a:r>
          </a:p>
          <a:p>
            <a:r>
              <a:rPr lang="en-US" sz="3600" dirty="0">
                <a:solidFill>
                  <a:schemeClr val="accent1">
                    <a:lumMod val="50000"/>
                  </a:schemeClr>
                </a:solidFill>
                <a:latin typeface="Times New Roman" pitchFamily="18" charset="0"/>
                <a:cs typeface="Times New Roman" pitchFamily="18" charset="0"/>
              </a:rPr>
              <a:t>2. </a:t>
            </a:r>
            <a:r>
              <a:rPr lang="en-US" sz="3600" dirty="0" err="1">
                <a:solidFill>
                  <a:schemeClr val="accent1">
                    <a:lumMod val="50000"/>
                  </a:schemeClr>
                </a:solidFill>
                <a:latin typeface="Times New Roman" pitchFamily="18" charset="0"/>
                <a:cs typeface="Times New Roman" pitchFamily="18" charset="0"/>
              </a:rPr>
              <a:t>Các</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bên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trong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tranh</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chấp</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có</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đồng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thời</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là</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các</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bên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tham</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gia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thỏa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thuận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a:t>
            </a:r>
          </a:p>
          <a:p>
            <a:r>
              <a:rPr lang="en-US" sz="3600" dirty="0">
                <a:solidFill>
                  <a:schemeClr val="accent1">
                    <a:lumMod val="50000"/>
                  </a:schemeClr>
                </a:solidFill>
                <a:latin typeface="Times New Roman" pitchFamily="18" charset="0"/>
                <a:cs typeface="Times New Roman" pitchFamily="18" charset="0"/>
              </a:rPr>
              <a:t>3. </a:t>
            </a:r>
            <a:r>
              <a:rPr lang="en-US" sz="3600" dirty="0" err="1">
                <a:solidFill>
                  <a:schemeClr val="accent1">
                    <a:lumMod val="50000"/>
                  </a:schemeClr>
                </a:solidFill>
                <a:latin typeface="Times New Roman" pitchFamily="18" charset="0"/>
                <a:cs typeface="Times New Roman" pitchFamily="18" charset="0"/>
              </a:rPr>
              <a:t>Thỏa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thuận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có</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khiếm</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khuyết</a:t>
            </a:r>
            <a:r>
              <a:rPr lang="en-US" sz="3600" dirty="0">
                <a:solidFill>
                  <a:schemeClr val="accent1">
                    <a:lumMod val="50000"/>
                  </a:schemeClr>
                </a:solidFill>
                <a:latin typeface="Times New Roman" pitchFamily="18" charset="0"/>
                <a:cs typeface="Times New Roman" pitchFamily="18" charset="0"/>
              </a:rPr>
              <a:t>?</a:t>
            </a:r>
          </a:p>
          <a:p>
            <a:r>
              <a:rPr lang="en-US" sz="3600" dirty="0">
                <a:solidFill>
                  <a:schemeClr val="accent1">
                    <a:lumMod val="50000"/>
                  </a:schemeClr>
                </a:solidFill>
                <a:latin typeface="Times New Roman" pitchFamily="18" charset="0"/>
                <a:cs typeface="Times New Roman" pitchFamily="18" charset="0"/>
              </a:rPr>
              <a:t>4. </a:t>
            </a:r>
            <a:r>
              <a:rPr lang="en-US" sz="3600" dirty="0" err="1">
                <a:solidFill>
                  <a:schemeClr val="accent1">
                    <a:lumMod val="50000"/>
                  </a:schemeClr>
                </a:solidFill>
                <a:latin typeface="Times New Roman" pitchFamily="18" charset="0"/>
                <a:cs typeface="Times New Roman" pitchFamily="18" charset="0"/>
              </a:rPr>
              <a:t>Thỏa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thuận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 đ</a:t>
            </a:r>
            <a:r>
              <a:rPr lang="vi-VN" sz="3600" dirty="0">
                <a:solidFill>
                  <a:schemeClr val="accent1">
                    <a:lumMod val="50000"/>
                  </a:schemeClr>
                </a:solidFill>
                <a:latin typeface="Times New Roman" pitchFamily="18" charset="0"/>
                <a:cs typeface="Times New Roman" pitchFamily="18" charset="0"/>
              </a:rPr>
              <a:t>ư</a:t>
            </a:r>
            <a:r>
              <a:rPr lang="en-US" sz="3600" dirty="0" err="1">
                <a:solidFill>
                  <a:schemeClr val="accent1">
                    <a:lumMod val="50000"/>
                  </a:schemeClr>
                </a:solidFill>
                <a:latin typeface="Times New Roman" pitchFamily="18" charset="0"/>
                <a:cs typeface="Times New Roman" pitchFamily="18" charset="0"/>
              </a:rPr>
              <a:t>ợc</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lập</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theo</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mẫu</a:t>
            </a:r>
            <a:r>
              <a:rPr lang="en-US" sz="3600" dirty="0">
                <a:solidFill>
                  <a:schemeClr val="accent1">
                    <a:lumMod val="50000"/>
                  </a:schemeClr>
                </a:solidFill>
                <a:latin typeface="Times New Roman" pitchFamily="18" charset="0"/>
                <a:cs typeface="Times New Roman" pitchFamily="18" charset="0"/>
              </a:rPr>
              <a:t>?</a:t>
            </a:r>
          </a:p>
          <a:p>
            <a:r>
              <a:rPr lang="en-US" sz="3600" dirty="0">
                <a:solidFill>
                  <a:schemeClr val="accent1">
                    <a:lumMod val="50000"/>
                  </a:schemeClr>
                </a:solidFill>
                <a:latin typeface="Times New Roman" pitchFamily="18" charset="0"/>
                <a:cs typeface="Times New Roman" pitchFamily="18" charset="0"/>
              </a:rPr>
              <a:t>5. </a:t>
            </a:r>
            <a:r>
              <a:rPr lang="en-US" sz="3600" dirty="0" err="1">
                <a:solidFill>
                  <a:schemeClr val="accent1">
                    <a:lumMod val="50000"/>
                  </a:schemeClr>
                </a:solidFill>
                <a:latin typeface="Times New Roman" pitchFamily="18" charset="0"/>
                <a:cs typeface="Times New Roman" pitchFamily="18" charset="0"/>
              </a:rPr>
              <a:t>Nội</a:t>
            </a:r>
            <a:r>
              <a:rPr lang="en-US" sz="3600" dirty="0">
                <a:solidFill>
                  <a:schemeClr val="accent1">
                    <a:lumMod val="50000"/>
                  </a:schemeClr>
                </a:solidFill>
                <a:latin typeface="Times New Roman" pitchFamily="18" charset="0"/>
                <a:cs typeface="Times New Roman" pitchFamily="18" charset="0"/>
              </a:rPr>
              <a:t> dung </a:t>
            </a:r>
            <a:r>
              <a:rPr lang="en-US" sz="3600" dirty="0" err="1">
                <a:solidFill>
                  <a:schemeClr val="accent1">
                    <a:lumMod val="50000"/>
                  </a:schemeClr>
                </a:solidFill>
                <a:latin typeface="Times New Roman" pitchFamily="18" charset="0"/>
                <a:cs typeface="Times New Roman" pitchFamily="18" charset="0"/>
              </a:rPr>
              <a:t>tranh</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chấp</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nằm</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trong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phạm</a:t>
            </a:r>
            <a:r>
              <a:rPr lang="en-US" sz="3600" dirty="0">
                <a:solidFill>
                  <a:schemeClr val="accent1">
                    <a:lumMod val="50000"/>
                  </a:schemeClr>
                </a:solidFill>
                <a:latin typeface="Times New Roman" pitchFamily="18" charset="0"/>
                <a:cs typeface="Times New Roman" pitchFamily="18" charset="0"/>
              </a:rPr>
              <a:t> vi </a:t>
            </a:r>
            <a:r>
              <a:rPr lang="en-US" sz="3600" dirty="0" err="1">
                <a:solidFill>
                  <a:schemeClr val="accent1">
                    <a:lumMod val="50000"/>
                  </a:schemeClr>
                </a:solidFill>
                <a:latin typeface="Times New Roman" pitchFamily="18" charset="0"/>
                <a:cs typeface="Times New Roman" pitchFamily="18" charset="0"/>
              </a:rPr>
              <a:t>của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thỏa</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thuận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a:t>
            </a:r>
          </a:p>
          <a:p>
            <a:r>
              <a:rPr lang="en-US" sz="3600" dirty="0">
                <a:solidFill>
                  <a:schemeClr val="accent1">
                    <a:lumMod val="50000"/>
                  </a:schemeClr>
                </a:solidFill>
                <a:latin typeface="Times New Roman" pitchFamily="18" charset="0"/>
                <a:cs typeface="Times New Roman" pitchFamily="18" charset="0"/>
              </a:rPr>
              <a:t>6. </a:t>
            </a:r>
            <a:r>
              <a:rPr lang="en-US" sz="3600" dirty="0" err="1">
                <a:solidFill>
                  <a:schemeClr val="accent1">
                    <a:lumMod val="50000"/>
                  </a:schemeClr>
                </a:solidFill>
                <a:latin typeface="Times New Roman" pitchFamily="18" charset="0"/>
                <a:cs typeface="Times New Roman" pitchFamily="18" charset="0"/>
              </a:rPr>
              <a:t>Trọng</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tài</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viên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có</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quyền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hạn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cần</a:t>
            </a:r>
            <a:r>
              <a:rPr lang="en-US" sz="3600" dirty="0">
                <a:solidFill>
                  <a:schemeClr val="accent1">
                    <a:lumMod val="50000"/>
                  </a:schemeClr>
                </a:solidFill>
                <a:latin typeface="Times New Roman" pitchFamily="18" charset="0"/>
                <a:cs typeface="Times New Roman" pitchFamily="18" charset="0"/>
              </a:rPr>
              <a:t> </a:t>
            </a:r>
            <a:r>
              <a:rPr lang="en-US" sz="3600" dirty="0" err="1">
                <a:solidFill>
                  <a:schemeClr val="accent1">
                    <a:lumMod val="50000"/>
                  </a:schemeClr>
                </a:solidFill>
                <a:latin typeface="Times New Roman" pitchFamily="18" charset="0"/>
                <a:cs typeface="Times New Roman" pitchFamily="18" charset="0"/>
              </a:rPr>
              <a:t>thiết</a:t>
            </a:r>
            <a:r>
              <a:rPr lang="en-US" sz="3600" dirty="0">
                <a:solidFill>
                  <a:schemeClr val="accent1">
                    <a:lumMod val="50000"/>
                  </a:schemeClr>
                </a:solidFill>
                <a:latin typeface="Times New Roman" pitchFamily="18" charset="0"/>
                <a:cs typeface="Times New Roman" pitchFamily="18" charset="0"/>
              </a:rPr>
              <a:t>?</a:t>
            </a: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8A1E1ED3-13CC-4F40-A7D8-08FD54BA281B}"/>
              </a:ext>
            </a:extLst>
          </p:cNvPr>
          <p:cNvSpPr/>
          <p:nvPr/>
        </p:nvSpPr>
        <p:spPr>
          <a:xfrm>
            <a:off x="587356" y="1142098"/>
            <a:ext cx="6775345" cy="954107"/>
          </a:xfrm>
          <a:prstGeom prst="rect">
            <a:avLst/>
          </a:prstGeom>
        </p:spPr>
        <p:txBody>
          <a:bodyPr wrap="square">
            <a:spAutoFit/>
          </a:bodyPr>
          <a:lstStyle/>
          <a:p>
            <a:pPr algn="ctr"/>
            <a:r>
              <a:rPr lang="vi-VN" sz="2800" b="1" dirty="0">
                <a:solidFill>
                  <a:srgbClr val="996633"/>
                </a:solidFill>
                <a:latin typeface="Times New Roman" panose="02020603050405020304" pitchFamily="18" charset="0"/>
                <a:cs typeface="Times New Roman" panose="02020603050405020304" pitchFamily="18" charset="0"/>
              </a:rPr>
              <a:t>CĂN CỨ ĐỂ ĐƯA RA PHẢN ĐỐI VỀ THẨM QUYỀN</a:t>
            </a:r>
          </a:p>
        </p:txBody>
      </p:sp>
      <p:grpSp>
        <p:nvGrpSpPr>
          <p:cNvPr id="16" name="Group 15">
            <a:extLst>
              <a:ext uri="{FF2B5EF4-FFF2-40B4-BE49-F238E27FC236}">
                <a16:creationId xmlns:a16="http://schemas.microsoft.com/office/drawing/2014/main" id="{FA8A221E-A9E8-4D70-BCDC-D2873C9010B7}"/>
              </a:ext>
            </a:extLst>
          </p:cNvPr>
          <p:cNvGrpSpPr/>
          <p:nvPr/>
        </p:nvGrpSpPr>
        <p:grpSpPr>
          <a:xfrm>
            <a:off x="1" y="-16041"/>
            <a:ext cx="9143999" cy="177591"/>
            <a:chOff x="1" y="-16041"/>
            <a:chExt cx="9143999" cy="177591"/>
          </a:xfrm>
        </p:grpSpPr>
        <p:sp>
          <p:nvSpPr>
            <p:cNvPr id="17" name="Rectangle 16">
              <a:extLst>
                <a:ext uri="{FF2B5EF4-FFF2-40B4-BE49-F238E27FC236}">
                  <a16:creationId xmlns:a16="http://schemas.microsoft.com/office/drawing/2014/main" id="{0E9A965E-5B14-4A99-9B75-5574A60535F6}"/>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8" name="Rectangle 17">
              <a:extLst>
                <a:ext uri="{FF2B5EF4-FFF2-40B4-BE49-F238E27FC236}">
                  <a16:creationId xmlns:a16="http://schemas.microsoft.com/office/drawing/2014/main" id="{DB90EAB3-0656-408A-82E2-D98494A57473}"/>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2890814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492443"/>
          </a:xfrm>
          <a:prstGeom prst="rect">
            <a:avLst/>
          </a:prstGeom>
          <a:noFill/>
        </p:spPr>
        <p:txBody>
          <a:bodyPr wrap="square" rtlCol="0">
            <a:spAutoFit/>
          </a:bodyPr>
          <a:lstStyle/>
          <a:p>
            <a:r>
              <a:rPr lang="en-US" sz="2600" b="1" dirty="0">
                <a:solidFill>
                  <a:srgbClr val="663300"/>
                </a:solidFill>
                <a:latin typeface="Times New Roman" pitchFamily="18" charset="0"/>
                <a:cs typeface="Times New Roman" pitchFamily="18" charset="0"/>
              </a:rPr>
              <a:t>HÒA GIẢI TRONG TỐ TỤNG TRỌNG TÀI</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8A1E1ED3-13CC-4F40-A7D8-08FD54BA281B}"/>
              </a:ext>
            </a:extLst>
          </p:cNvPr>
          <p:cNvSpPr/>
          <p:nvPr/>
        </p:nvSpPr>
        <p:spPr>
          <a:xfrm>
            <a:off x="587356" y="1142098"/>
            <a:ext cx="6775345" cy="769441"/>
          </a:xfrm>
          <a:prstGeom prst="rect">
            <a:avLst/>
          </a:prstGeom>
        </p:spPr>
        <p:txBody>
          <a:bodyPr wrap="square">
            <a:spAutoFit/>
          </a:bodyPr>
          <a:lstStyle/>
          <a:p>
            <a:r>
              <a:rPr lang="vi-VN" sz="2200" b="1" dirty="0">
                <a:solidFill>
                  <a:srgbClr val="996633"/>
                </a:solidFill>
                <a:latin typeface="Times New Roman" panose="02020603050405020304" pitchFamily="18" charset="0"/>
                <a:cs typeface="Times New Roman" panose="02020603050405020304" pitchFamily="18" charset="0"/>
              </a:rPr>
              <a:t>GIỮA HOÀ GIẢI VÀ TRỌNG TÀI (MED-ARB &amp; ARB-MED-ARB)</a:t>
            </a:r>
          </a:p>
        </p:txBody>
      </p:sp>
      <p:grpSp>
        <p:nvGrpSpPr>
          <p:cNvPr id="61" name="Group 60">
            <a:extLst>
              <a:ext uri="{FF2B5EF4-FFF2-40B4-BE49-F238E27FC236}">
                <a16:creationId xmlns:a16="http://schemas.microsoft.com/office/drawing/2014/main" id="{CB4CD961-9629-4019-8289-841682FD2DDB}"/>
              </a:ext>
            </a:extLst>
          </p:cNvPr>
          <p:cNvGrpSpPr/>
          <p:nvPr/>
        </p:nvGrpSpPr>
        <p:grpSpPr>
          <a:xfrm>
            <a:off x="121063" y="1594220"/>
            <a:ext cx="8892308" cy="5103463"/>
            <a:chOff x="322938" y="1427970"/>
            <a:chExt cx="8783920" cy="4964325"/>
          </a:xfrm>
        </p:grpSpPr>
        <p:sp>
          <p:nvSpPr>
            <p:cNvPr id="62" name="Rectangle 61">
              <a:extLst>
                <a:ext uri="{FF2B5EF4-FFF2-40B4-BE49-F238E27FC236}">
                  <a16:creationId xmlns:a16="http://schemas.microsoft.com/office/drawing/2014/main" id="{8A11F203-8F13-4AC5-B811-1FAFFEC5501C}"/>
                </a:ext>
              </a:extLst>
            </p:cNvPr>
            <p:cNvSpPr/>
            <p:nvPr/>
          </p:nvSpPr>
          <p:spPr>
            <a:xfrm>
              <a:off x="6115003" y="1880684"/>
              <a:ext cx="2615569" cy="923330"/>
            </a:xfrm>
            <a:prstGeom prst="rect">
              <a:avLst/>
            </a:prstGeom>
            <a:solidFill>
              <a:schemeClr val="accent3">
                <a:lumMod val="20000"/>
                <a:lumOff val="80000"/>
              </a:schemeClr>
            </a:solidFill>
            <a:ln>
              <a:solidFill>
                <a:schemeClr val="accent3">
                  <a:lumMod val="20000"/>
                  <a:lumOff val="80000"/>
                </a:schemeClr>
              </a:solidFill>
            </a:ln>
          </p:spPr>
          <p:txBody>
            <a:bodyPr wrap="square">
              <a:spAutoFit/>
            </a:bodyPr>
            <a:lstStyle/>
            <a:p>
              <a:pPr algn="ctr"/>
              <a:r>
                <a:rPr lang="en-US" dirty="0" err="1">
                  <a:solidFill>
                    <a:schemeClr val="accent1">
                      <a:lumMod val="50000"/>
                    </a:schemeClr>
                  </a:solidFill>
                  <a:latin typeface="Times New Roman (Headings)"/>
                </a:rPr>
                <a:t>Tranh</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chấp</a:t>
              </a:r>
              <a:r>
                <a:rPr lang="en-US"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đã</a:t>
              </a:r>
              <a:r>
                <a:rPr lang="en-US" b="1" u="sng"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xảy</a:t>
              </a:r>
              <a:r>
                <a:rPr lang="en-US" b="1" u="sng"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ra</a:t>
              </a:r>
              <a:r>
                <a:rPr lang="en-US" b="1"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và</a:t>
              </a:r>
              <a:r>
                <a:rPr lang="en-US"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đang</a:t>
              </a:r>
              <a:r>
                <a:rPr lang="en-US" b="1" u="sng"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được</a:t>
              </a:r>
              <a:r>
                <a:rPr lang="en-US" b="1" u="sng"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giải</a:t>
              </a:r>
              <a:r>
                <a:rPr lang="en-US" b="1" u="sng" dirty="0">
                  <a:solidFill>
                    <a:schemeClr val="accent1">
                      <a:lumMod val="50000"/>
                    </a:schemeClr>
                  </a:solidFill>
                  <a:latin typeface="Times New Roman (Headings)"/>
                </a:rPr>
                <a:t> </a:t>
              </a:r>
              <a:r>
                <a:rPr lang="en-US" b="1" u="sng" dirty="0" err="1">
                  <a:solidFill>
                    <a:schemeClr val="accent1">
                      <a:lumMod val="50000"/>
                    </a:schemeClr>
                  </a:solidFill>
                  <a:latin typeface="Times New Roman (Headings)"/>
                </a:rPr>
                <a:t>quyết</a:t>
              </a:r>
              <a:r>
                <a:rPr lang="en-US" b="1" u="sng"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theo</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thủ</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tục</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trọng</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tài</a:t>
              </a:r>
              <a:endParaRPr lang="en-US" b="1" u="sng" dirty="0">
                <a:solidFill>
                  <a:schemeClr val="accent1">
                    <a:lumMod val="50000"/>
                  </a:schemeClr>
                </a:solidFill>
                <a:latin typeface="Times New Roman (Headings)"/>
              </a:endParaRPr>
            </a:p>
          </p:txBody>
        </p:sp>
        <p:sp>
          <p:nvSpPr>
            <p:cNvPr id="63" name="Rectangle 62">
              <a:extLst>
                <a:ext uri="{FF2B5EF4-FFF2-40B4-BE49-F238E27FC236}">
                  <a16:creationId xmlns:a16="http://schemas.microsoft.com/office/drawing/2014/main" id="{EF7DE64F-7391-4579-B98E-9F3355F30908}"/>
                </a:ext>
              </a:extLst>
            </p:cNvPr>
            <p:cNvSpPr/>
            <p:nvPr/>
          </p:nvSpPr>
          <p:spPr>
            <a:xfrm>
              <a:off x="5200805" y="4758394"/>
              <a:ext cx="1816347" cy="338554"/>
            </a:xfrm>
            <a:prstGeom prst="rect">
              <a:avLst/>
            </a:prstGeom>
            <a:solidFill>
              <a:srgbClr val="BDE9E2"/>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cs typeface="Calibri" panose="020F0502020204030204" pitchFamily="34" charset="0"/>
                </a:rPr>
                <a:t>Chấp</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nhận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endParaRPr lang="en-US" sz="1600" dirty="0">
                <a:solidFill>
                  <a:schemeClr val="accent1">
                    <a:lumMod val="50000"/>
                  </a:schemeClr>
                </a:solidFill>
                <a:latin typeface="Times New Roman (Headings)"/>
                <a:cs typeface="Calibri" panose="020F0502020204030204" pitchFamily="34" charset="0"/>
              </a:endParaRPr>
            </a:p>
          </p:txBody>
        </p:sp>
        <p:sp>
          <p:nvSpPr>
            <p:cNvPr id="64" name="Rectangle 63">
              <a:extLst>
                <a:ext uri="{FF2B5EF4-FFF2-40B4-BE49-F238E27FC236}">
                  <a16:creationId xmlns:a16="http://schemas.microsoft.com/office/drawing/2014/main" id="{A3F3049D-CF57-4A21-93D7-94B109695570}"/>
                </a:ext>
              </a:extLst>
            </p:cNvPr>
            <p:cNvSpPr/>
            <p:nvPr/>
          </p:nvSpPr>
          <p:spPr>
            <a:xfrm>
              <a:off x="940298" y="2903830"/>
              <a:ext cx="2083039" cy="1569660"/>
            </a:xfrm>
            <a:prstGeom prst="rect">
              <a:avLst/>
            </a:prstGeom>
            <a:solidFill>
              <a:schemeClr val="accent2">
                <a:lumMod val="20000"/>
                <a:lumOff val="80000"/>
              </a:schemeClr>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rPr>
                <a:t>Thời</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điểm</a:t>
              </a:r>
              <a:r>
                <a:rPr lang="en-US" sz="1600"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đàm</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phán</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hợp</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đồng</a:t>
              </a:r>
              <a:r>
                <a:rPr lang="en-US" sz="1600" dirty="0">
                  <a:solidFill>
                    <a:schemeClr val="accent1">
                      <a:lumMod val="50000"/>
                    </a:schemeClr>
                  </a:solidFill>
                  <a:latin typeface="Times New Roman (Headings)"/>
                </a:rPr>
                <a:t>:</a:t>
              </a:r>
            </a:p>
            <a:p>
              <a:pPr algn="ctr"/>
              <a:endParaRPr lang="en-US" sz="1600" dirty="0">
                <a:solidFill>
                  <a:schemeClr val="accent1">
                    <a:lumMod val="50000"/>
                  </a:schemeClr>
                </a:solidFill>
                <a:latin typeface="Times New Roman (Headings)"/>
              </a:endParaRPr>
            </a:p>
            <a:p>
              <a:pPr algn="ctr"/>
              <a:r>
                <a:rPr lang="en-US" sz="1600" dirty="0" err="1">
                  <a:solidFill>
                    <a:schemeClr val="accent1">
                      <a:lumMod val="50000"/>
                    </a:schemeClr>
                  </a:solidFill>
                  <a:latin typeface="Times New Roman (Headings)"/>
                </a:rPr>
                <a:t>Khuyến</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nghị</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áp</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dụng</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Điều</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khoản</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mẫu</a:t>
              </a:r>
              <a:r>
                <a:rPr lang="en-US" sz="1600" dirty="0">
                  <a:solidFill>
                    <a:schemeClr val="accent1">
                      <a:lumMod val="50000"/>
                    </a:schemeClr>
                  </a:solidFill>
                  <a:latin typeface="Times New Roman (Headings)"/>
                </a:rPr>
                <a:t> </a:t>
              </a:r>
              <a:br>
                <a:rPr lang="en-US" sz="1600" dirty="0">
                  <a:solidFill>
                    <a:schemeClr val="accent1">
                      <a:lumMod val="50000"/>
                    </a:schemeClr>
                  </a:solidFill>
                  <a:latin typeface="Times New Roman (Headings)"/>
                </a:rPr>
              </a:br>
              <a:r>
                <a:rPr lang="en-US" sz="1600" dirty="0" err="1">
                  <a:solidFill>
                    <a:schemeClr val="accent1">
                      <a:lumMod val="50000"/>
                    </a:schemeClr>
                  </a:solidFill>
                  <a:latin typeface="Times New Roman (Headings)"/>
                </a:rPr>
                <a:t>Hòa</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giải</a:t>
              </a:r>
              <a:r>
                <a:rPr lang="en-US" sz="1600" dirty="0">
                  <a:solidFill>
                    <a:schemeClr val="accent1">
                      <a:lumMod val="50000"/>
                    </a:schemeClr>
                  </a:solidFill>
                  <a:latin typeface="Times New Roman (Headings)"/>
                </a:rPr>
                <a:t> – </a:t>
              </a:r>
              <a:r>
                <a:rPr lang="en-US" sz="1600" dirty="0" err="1">
                  <a:solidFill>
                    <a:schemeClr val="accent1">
                      <a:lumMod val="50000"/>
                    </a:schemeClr>
                  </a:solidFill>
                  <a:latin typeface="Times New Roman (Headings)"/>
                </a:rPr>
                <a:t>Trọng</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tài</a:t>
              </a:r>
              <a:endParaRPr lang="en-US" sz="1600" dirty="0">
                <a:solidFill>
                  <a:schemeClr val="accent1">
                    <a:lumMod val="50000"/>
                  </a:schemeClr>
                </a:solidFill>
                <a:latin typeface="Times New Roman (Headings)"/>
              </a:endParaRPr>
            </a:p>
          </p:txBody>
        </p:sp>
        <p:sp>
          <p:nvSpPr>
            <p:cNvPr id="65" name="Rectangle 64">
              <a:extLst>
                <a:ext uri="{FF2B5EF4-FFF2-40B4-BE49-F238E27FC236}">
                  <a16:creationId xmlns:a16="http://schemas.microsoft.com/office/drawing/2014/main" id="{0921A4FD-E8F0-42C7-9B8C-0A0BDD2266CE}"/>
                </a:ext>
              </a:extLst>
            </p:cNvPr>
            <p:cNvSpPr/>
            <p:nvPr/>
          </p:nvSpPr>
          <p:spPr>
            <a:xfrm>
              <a:off x="678524" y="1889537"/>
              <a:ext cx="2615569" cy="677108"/>
            </a:xfrm>
            <a:prstGeom prst="rect">
              <a:avLst/>
            </a:prstGeom>
            <a:solidFill>
              <a:schemeClr val="accent3">
                <a:lumMod val="20000"/>
                <a:lumOff val="80000"/>
              </a:schemeClr>
            </a:solidFill>
            <a:ln>
              <a:solidFill>
                <a:schemeClr val="accent3">
                  <a:lumMod val="20000"/>
                  <a:lumOff val="80000"/>
                </a:schemeClr>
              </a:solidFill>
            </a:ln>
          </p:spPr>
          <p:txBody>
            <a:bodyPr wrap="square">
              <a:spAutoFit/>
            </a:bodyPr>
            <a:lstStyle/>
            <a:p>
              <a:pPr algn="ctr"/>
              <a:r>
                <a:rPr lang="en-US" sz="2000" b="1" u="sng" dirty="0" err="1">
                  <a:solidFill>
                    <a:schemeClr val="accent1">
                      <a:lumMod val="50000"/>
                    </a:schemeClr>
                  </a:solidFill>
                  <a:latin typeface="Times New Roman (Headings)"/>
                </a:rPr>
                <a:t>Chưa</a:t>
              </a:r>
              <a:r>
                <a:rPr lang="en-US" sz="2000" b="1" u="sng" dirty="0">
                  <a:solidFill>
                    <a:schemeClr val="accent1">
                      <a:lumMod val="50000"/>
                    </a:schemeClr>
                  </a:solidFill>
                  <a:latin typeface="Times New Roman (Headings)"/>
                </a:rPr>
                <a:t> </a:t>
              </a:r>
              <a:r>
                <a:rPr lang="en-US" sz="2000" b="1" u="sng" dirty="0" err="1">
                  <a:solidFill>
                    <a:schemeClr val="accent1">
                      <a:lumMod val="50000"/>
                    </a:schemeClr>
                  </a:solidFill>
                  <a:latin typeface="Times New Roman (Headings)"/>
                </a:rPr>
                <a:t>có</a:t>
              </a:r>
              <a:endParaRPr lang="en-US" sz="2000" b="1" u="sng" dirty="0">
                <a:solidFill>
                  <a:schemeClr val="accent1">
                    <a:lumMod val="50000"/>
                  </a:schemeClr>
                </a:solidFill>
                <a:latin typeface="Times New Roman (Headings)"/>
              </a:endParaRPr>
            </a:p>
            <a:p>
              <a:pPr algn="ctr"/>
              <a:r>
                <a:rPr lang="en-US" dirty="0" err="1">
                  <a:solidFill>
                    <a:schemeClr val="accent1">
                      <a:lumMod val="50000"/>
                    </a:schemeClr>
                  </a:solidFill>
                  <a:latin typeface="Times New Roman (Headings)"/>
                </a:rPr>
                <a:t>tranh</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chấp</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xảy</a:t>
              </a:r>
              <a:r>
                <a:rPr lang="en-US" dirty="0">
                  <a:solidFill>
                    <a:schemeClr val="accent1">
                      <a:lumMod val="50000"/>
                    </a:schemeClr>
                  </a:solidFill>
                  <a:latin typeface="Times New Roman (Headings)"/>
                </a:rPr>
                <a:t> </a:t>
              </a:r>
              <a:r>
                <a:rPr lang="en-US" dirty="0" err="1">
                  <a:solidFill>
                    <a:schemeClr val="accent1">
                      <a:lumMod val="50000"/>
                    </a:schemeClr>
                  </a:solidFill>
                  <a:latin typeface="Times New Roman (Headings)"/>
                </a:rPr>
                <a:t>ra</a:t>
              </a:r>
              <a:endParaRPr lang="en-US" b="1" u="sng" dirty="0">
                <a:solidFill>
                  <a:schemeClr val="accent1">
                    <a:lumMod val="50000"/>
                  </a:schemeClr>
                </a:solidFill>
                <a:latin typeface="Times New Roman (Headings)"/>
              </a:endParaRPr>
            </a:p>
          </p:txBody>
        </p:sp>
        <p:grpSp>
          <p:nvGrpSpPr>
            <p:cNvPr id="66" name="Group 65">
              <a:extLst>
                <a:ext uri="{FF2B5EF4-FFF2-40B4-BE49-F238E27FC236}">
                  <a16:creationId xmlns:a16="http://schemas.microsoft.com/office/drawing/2014/main" id="{EE219C13-2111-49E1-8218-1D3966146C30}"/>
                </a:ext>
              </a:extLst>
            </p:cNvPr>
            <p:cNvGrpSpPr/>
            <p:nvPr/>
          </p:nvGrpSpPr>
          <p:grpSpPr>
            <a:xfrm>
              <a:off x="3688887" y="1427970"/>
              <a:ext cx="2031320" cy="3040683"/>
              <a:chOff x="3612469" y="1329645"/>
              <a:chExt cx="2031320" cy="3040683"/>
            </a:xfrm>
          </p:grpSpPr>
          <p:sp>
            <p:nvSpPr>
              <p:cNvPr id="85" name="Rounded Rectangle 22">
                <a:extLst>
                  <a:ext uri="{FF2B5EF4-FFF2-40B4-BE49-F238E27FC236}">
                    <a16:creationId xmlns:a16="http://schemas.microsoft.com/office/drawing/2014/main" id="{A3568DF5-80E6-4C73-8DA4-D2738C06406D}"/>
                  </a:ext>
                </a:extLst>
              </p:cNvPr>
              <p:cNvSpPr/>
              <p:nvPr/>
            </p:nvSpPr>
            <p:spPr>
              <a:xfrm>
                <a:off x="3714838" y="1329645"/>
                <a:ext cx="1826583" cy="3040683"/>
              </a:xfrm>
              <a:prstGeom prst="roundRect">
                <a:avLst/>
              </a:prstGeom>
              <a:solidFill>
                <a:schemeClr val="accent2">
                  <a:lumMod val="20000"/>
                  <a:lumOff val="80000"/>
                </a:schemeClr>
              </a:solidFill>
              <a:ln>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imes New Roman (Headings)"/>
                </a:endParaRPr>
              </a:p>
            </p:txBody>
          </p:sp>
          <p:pic>
            <p:nvPicPr>
              <p:cNvPr id="86" name="Picture 18" descr="Kết quả hình ảnh cho group icon">
                <a:extLst>
                  <a:ext uri="{FF2B5EF4-FFF2-40B4-BE49-F238E27FC236}">
                    <a16:creationId xmlns:a16="http://schemas.microsoft.com/office/drawing/2014/main" id="{D9428245-E302-4659-A66A-E2B740F92F9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48125" y="1448392"/>
                <a:ext cx="1360010" cy="1360010"/>
              </a:xfrm>
              <a:prstGeom prst="rect">
                <a:avLst/>
              </a:prstGeom>
              <a:noFill/>
              <a:extLst>
                <a:ext uri="{909E8E84-426E-40DD-AFC4-6F175D3DCCD1}">
                  <a14:hiddenFill xmlns:a14="http://schemas.microsoft.com/office/drawing/2010/main">
                    <a:solidFill>
                      <a:srgbClr val="FFFFFF"/>
                    </a:solidFill>
                  </a14:hiddenFill>
                </a:ext>
              </a:extLst>
            </p:spPr>
          </p:pic>
          <p:sp>
            <p:nvSpPr>
              <p:cNvPr id="87" name="Rectangle 86">
                <a:extLst>
                  <a:ext uri="{FF2B5EF4-FFF2-40B4-BE49-F238E27FC236}">
                    <a16:creationId xmlns:a16="http://schemas.microsoft.com/office/drawing/2014/main" id="{95BB8172-8337-48E4-B7AA-E242B30B089D}"/>
                  </a:ext>
                </a:extLst>
              </p:cNvPr>
              <p:cNvSpPr/>
              <p:nvPr/>
            </p:nvSpPr>
            <p:spPr>
              <a:xfrm>
                <a:off x="3612469" y="3013465"/>
                <a:ext cx="2031320" cy="1138773"/>
              </a:xfrm>
              <a:prstGeom prst="rect">
                <a:avLst/>
              </a:prstGeom>
            </p:spPr>
            <p:txBody>
              <a:bodyPr wrap="square">
                <a:spAutoFit/>
              </a:bodyPr>
              <a:lstStyle/>
              <a:p>
                <a:pPr algn="ctr"/>
                <a:r>
                  <a:rPr lang="en-US" sz="1700" dirty="0" err="1">
                    <a:solidFill>
                      <a:schemeClr val="accent1">
                        <a:lumMod val="50000"/>
                      </a:schemeClr>
                    </a:solidFill>
                    <a:latin typeface="Times New Roman (Headings)"/>
                  </a:rPr>
                  <a:t>Khuyến</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khích</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sử</a:t>
                </a:r>
                <a:r>
                  <a:rPr lang="en-US" sz="1700" dirty="0">
                    <a:solidFill>
                      <a:schemeClr val="accent1">
                        <a:lumMod val="50000"/>
                      </a:schemeClr>
                    </a:solidFill>
                    <a:latin typeface="Times New Roman (Headings)"/>
                  </a:rPr>
                  <a:t> dung </a:t>
                </a:r>
                <a:r>
                  <a:rPr lang="en-US" sz="1700" dirty="0" err="1">
                    <a:solidFill>
                      <a:schemeClr val="accent1">
                        <a:lumMod val="50000"/>
                      </a:schemeClr>
                    </a:solidFill>
                    <a:latin typeface="Times New Roman (Headings)"/>
                  </a:rPr>
                  <a:t>phương</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thức</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kết</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hợp</a:t>
                </a:r>
                <a:endParaRPr lang="en-US" sz="1700" dirty="0">
                  <a:solidFill>
                    <a:schemeClr val="accent1">
                      <a:lumMod val="50000"/>
                    </a:schemeClr>
                  </a:solidFill>
                  <a:latin typeface="Times New Roman (Headings)"/>
                </a:endParaRPr>
              </a:p>
              <a:p>
                <a:pPr algn="ct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hòa</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giải</a:t>
                </a:r>
                <a:r>
                  <a:rPr lang="en-US" sz="1700" dirty="0">
                    <a:solidFill>
                      <a:schemeClr val="accent1">
                        <a:lumMod val="50000"/>
                      </a:schemeClr>
                    </a:solidFill>
                    <a:latin typeface="Times New Roman (Headings)"/>
                  </a:rPr>
                  <a:t> &amp; </a:t>
                </a:r>
                <a:r>
                  <a:rPr lang="en-US" sz="1700" dirty="0" err="1">
                    <a:solidFill>
                      <a:schemeClr val="accent1">
                        <a:lumMod val="50000"/>
                      </a:schemeClr>
                    </a:solidFill>
                    <a:latin typeface="Times New Roman (Headings)"/>
                  </a:rPr>
                  <a:t>trọng</a:t>
                </a:r>
                <a:r>
                  <a:rPr lang="en-US" sz="1700" dirty="0">
                    <a:solidFill>
                      <a:schemeClr val="accent1">
                        <a:lumMod val="50000"/>
                      </a:schemeClr>
                    </a:solidFill>
                    <a:latin typeface="Times New Roman (Headings)"/>
                  </a:rPr>
                  <a:t> </a:t>
                </a:r>
                <a:r>
                  <a:rPr lang="en-US" sz="1700" dirty="0" err="1">
                    <a:solidFill>
                      <a:schemeClr val="accent1">
                        <a:lumMod val="50000"/>
                      </a:schemeClr>
                    </a:solidFill>
                    <a:latin typeface="Times New Roman (Headings)"/>
                  </a:rPr>
                  <a:t>tài</a:t>
                </a:r>
                <a:r>
                  <a:rPr lang="en-US" sz="1700" dirty="0">
                    <a:solidFill>
                      <a:schemeClr val="accent1">
                        <a:lumMod val="50000"/>
                      </a:schemeClr>
                    </a:solidFill>
                    <a:latin typeface="Times New Roman (Headings)"/>
                  </a:rPr>
                  <a:t> </a:t>
                </a:r>
              </a:p>
            </p:txBody>
          </p:sp>
        </p:grpSp>
        <p:sp>
          <p:nvSpPr>
            <p:cNvPr id="67" name="Rectangle 66">
              <a:extLst>
                <a:ext uri="{FF2B5EF4-FFF2-40B4-BE49-F238E27FC236}">
                  <a16:creationId xmlns:a16="http://schemas.microsoft.com/office/drawing/2014/main" id="{51EB7B3E-B188-4D24-A54C-637CB91ED819}"/>
                </a:ext>
              </a:extLst>
            </p:cNvPr>
            <p:cNvSpPr/>
            <p:nvPr/>
          </p:nvSpPr>
          <p:spPr>
            <a:xfrm>
              <a:off x="940298" y="4567351"/>
              <a:ext cx="2083039" cy="1815882"/>
            </a:xfrm>
            <a:prstGeom prst="rect">
              <a:avLst/>
            </a:prstGeom>
            <a:solidFill>
              <a:schemeClr val="accent2">
                <a:lumMod val="20000"/>
                <a:lumOff val="80000"/>
              </a:schemeClr>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rPr>
                <a:t>Thời</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điểm</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đã</a:t>
              </a:r>
              <a:r>
                <a:rPr lang="en-US" sz="1600" dirty="0">
                  <a:solidFill>
                    <a:schemeClr val="accent1">
                      <a:lumMod val="50000"/>
                    </a:schemeClr>
                  </a:solidFill>
                  <a:latin typeface="Times New Roman (Headings)"/>
                </a:rPr>
                <a:t> </a:t>
              </a:r>
            </a:p>
            <a:p>
              <a:pPr algn="ctr"/>
              <a:r>
                <a:rPr lang="en-US" sz="1600" dirty="0" err="1">
                  <a:solidFill>
                    <a:schemeClr val="accent1">
                      <a:lumMod val="50000"/>
                    </a:schemeClr>
                  </a:solidFill>
                  <a:latin typeface="Times New Roman (Headings)"/>
                </a:rPr>
                <a:t>ký</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hợp</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đồng</a:t>
              </a:r>
              <a:r>
                <a:rPr lang="en-US" sz="1600" dirty="0">
                  <a:solidFill>
                    <a:schemeClr val="accent1">
                      <a:lumMod val="50000"/>
                    </a:schemeClr>
                  </a:solidFill>
                  <a:latin typeface="Times New Roman (Headings)"/>
                </a:rPr>
                <a:t> </a:t>
              </a:r>
              <a:r>
                <a:rPr lang="en-US" sz="1600" dirty="0" err="1">
                  <a:solidFill>
                    <a:schemeClr val="accent1">
                      <a:lumMod val="50000"/>
                    </a:schemeClr>
                  </a:solidFill>
                  <a:latin typeface="Times New Roman (Headings)"/>
                </a:rPr>
                <a:t>nhưng</a:t>
              </a:r>
              <a:r>
                <a:rPr lang="en-US" sz="1600"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chưa</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có</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tranh</a:t>
              </a:r>
              <a:r>
                <a:rPr lang="en-US" sz="1600" i="1" u="sng" dirty="0">
                  <a:solidFill>
                    <a:schemeClr val="accent1">
                      <a:lumMod val="50000"/>
                    </a:schemeClr>
                  </a:solidFill>
                  <a:latin typeface="Times New Roman (Headings)"/>
                </a:rPr>
                <a:t> </a:t>
              </a:r>
              <a:r>
                <a:rPr lang="en-US" sz="1600" i="1" u="sng" dirty="0" err="1">
                  <a:solidFill>
                    <a:schemeClr val="accent1">
                      <a:lumMod val="50000"/>
                    </a:schemeClr>
                  </a:solidFill>
                  <a:latin typeface="Times New Roman (Headings)"/>
                </a:rPr>
                <a:t>chấp</a:t>
              </a:r>
              <a:r>
                <a:rPr lang="en-US" sz="1600" dirty="0">
                  <a:solidFill>
                    <a:schemeClr val="accent1">
                      <a:lumMod val="50000"/>
                    </a:schemeClr>
                  </a:solidFill>
                  <a:latin typeface="Times New Roman (Headings)"/>
                </a:rPr>
                <a:t>:</a:t>
              </a:r>
            </a:p>
            <a:p>
              <a:pPr algn="ctr"/>
              <a:endParaRPr lang="en-US" sz="1600" dirty="0">
                <a:solidFill>
                  <a:schemeClr val="accent1">
                    <a:lumMod val="50000"/>
                  </a:schemeClr>
                </a:solidFill>
                <a:latin typeface="Times New Roman (Headings)"/>
              </a:endParaRPr>
            </a:p>
            <a:p>
              <a:pPr algn="ctr"/>
              <a:r>
                <a:rPr lang="en-US" sz="1600" dirty="0">
                  <a:solidFill>
                    <a:schemeClr val="accent1">
                      <a:lumMod val="50000"/>
                    </a:schemeClr>
                  </a:solidFill>
                  <a:latin typeface="Times New Roman (Headings)"/>
                  <a:cs typeface="Calibri" panose="020F0502020204030204" pitchFamily="34" charset="0"/>
                </a:rPr>
                <a:t>S</a:t>
              </a:r>
              <a:r>
                <a:rPr lang="vi-VN" sz="1600" dirty="0">
                  <a:solidFill>
                    <a:schemeClr val="accent1">
                      <a:lumMod val="50000"/>
                    </a:schemeClr>
                  </a:solidFill>
                  <a:latin typeface="Times New Roman (Headings)"/>
                  <a:cs typeface="Calibri" panose="020F0502020204030204" pitchFamily="34" charset="0"/>
                </a:rPr>
                <a:t>ửa đổi thỏa thuận trọng tài</a:t>
              </a:r>
              <a:r>
                <a:rPr lang="en-US" sz="1600" dirty="0">
                  <a:solidFill>
                    <a:schemeClr val="accent1">
                      <a:lumMod val="50000"/>
                    </a:schemeClr>
                  </a:solidFill>
                  <a:latin typeface="Times New Roman (Headings)"/>
                  <a:cs typeface="Calibri" panose="020F0502020204030204" pitchFamily="34" charset="0"/>
                </a:rPr>
                <a:t> </a:t>
              </a:r>
              <a:r>
                <a:rPr lang="vi-VN" sz="1600" dirty="0">
                  <a:solidFill>
                    <a:schemeClr val="accent1">
                      <a:lumMod val="50000"/>
                    </a:schemeClr>
                  </a:solidFill>
                  <a:latin typeface="Times New Roman (Headings)"/>
                  <a:cs typeface="Calibri" panose="020F0502020204030204" pitchFamily="34" charset="0"/>
                </a:rPr>
                <a:t>để cho phép hòa giải</a:t>
              </a:r>
              <a:endParaRPr lang="en-US" sz="1600" dirty="0">
                <a:solidFill>
                  <a:schemeClr val="accent1">
                    <a:lumMod val="50000"/>
                  </a:schemeClr>
                </a:solidFill>
                <a:latin typeface="Times New Roman (Headings)"/>
                <a:cs typeface="Calibri" panose="020F0502020204030204" pitchFamily="34" charset="0"/>
              </a:endParaRPr>
            </a:p>
          </p:txBody>
        </p:sp>
        <p:cxnSp>
          <p:nvCxnSpPr>
            <p:cNvPr id="68" name="Straight Arrow Connector 67">
              <a:extLst>
                <a:ext uri="{FF2B5EF4-FFF2-40B4-BE49-F238E27FC236}">
                  <a16:creationId xmlns:a16="http://schemas.microsoft.com/office/drawing/2014/main" id="{A803918E-A350-4E16-901E-D0B75E216A70}"/>
                </a:ext>
              </a:extLst>
            </p:cNvPr>
            <p:cNvCxnSpPr>
              <a:cxnSpLocks/>
            </p:cNvCxnSpPr>
            <p:nvPr/>
          </p:nvCxnSpPr>
          <p:spPr>
            <a:xfrm>
              <a:off x="5617839" y="2219238"/>
              <a:ext cx="497164" cy="0"/>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9" name="Straight Arrow Connector 68">
              <a:extLst>
                <a:ext uri="{FF2B5EF4-FFF2-40B4-BE49-F238E27FC236}">
                  <a16:creationId xmlns:a16="http://schemas.microsoft.com/office/drawing/2014/main" id="{BB5B5FF7-EE07-48A7-A965-2DC8A1AF8EC3}"/>
                </a:ext>
              </a:extLst>
            </p:cNvPr>
            <p:cNvCxnSpPr>
              <a:endCxn id="65" idx="3"/>
            </p:cNvCxnSpPr>
            <p:nvPr/>
          </p:nvCxnSpPr>
          <p:spPr>
            <a:xfrm flipH="1">
              <a:off x="3294092" y="2219238"/>
              <a:ext cx="497164" cy="8853"/>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2864E2DB-5209-4455-B4F6-69886F32932B}"/>
                </a:ext>
              </a:extLst>
            </p:cNvPr>
            <p:cNvCxnSpPr>
              <a:cxnSpLocks/>
              <a:stCxn id="62" idx="2"/>
            </p:cNvCxnSpPr>
            <p:nvPr/>
          </p:nvCxnSpPr>
          <p:spPr>
            <a:xfrm>
              <a:off x="7422788" y="2804014"/>
              <a:ext cx="4707" cy="459886"/>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8BFDB7EF-B6A3-4F58-B93F-3C7FB05CB9B0}"/>
                </a:ext>
              </a:extLst>
            </p:cNvPr>
            <p:cNvCxnSpPr>
              <a:stCxn id="65" idx="1"/>
            </p:cNvCxnSpPr>
            <p:nvPr/>
          </p:nvCxnSpPr>
          <p:spPr>
            <a:xfrm flipH="1" flipV="1">
              <a:off x="337676" y="2226722"/>
              <a:ext cx="340848" cy="1369"/>
            </a:xfrm>
            <a:prstGeom prst="line">
              <a:avLst/>
            </a:prstGeom>
            <a:ln>
              <a:solidFill>
                <a:schemeClr val="accent2">
                  <a:lumMod val="50000"/>
                </a:schemeClr>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C9AF74BE-3B4E-4FDB-98B0-DEAC53BCB060}"/>
                </a:ext>
              </a:extLst>
            </p:cNvPr>
            <p:cNvCxnSpPr/>
            <p:nvPr/>
          </p:nvCxnSpPr>
          <p:spPr>
            <a:xfrm>
              <a:off x="337675" y="2226722"/>
              <a:ext cx="0" cy="3251467"/>
            </a:xfrm>
            <a:prstGeom prst="line">
              <a:avLst/>
            </a:prstGeom>
            <a:ln>
              <a:solidFill>
                <a:schemeClr val="accent2">
                  <a:lumMod val="50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Arrow Connector 72">
              <a:extLst>
                <a:ext uri="{FF2B5EF4-FFF2-40B4-BE49-F238E27FC236}">
                  <a16:creationId xmlns:a16="http://schemas.microsoft.com/office/drawing/2014/main" id="{0AC6F825-F59D-491D-AF11-4CB7B6D5EFEB}"/>
                </a:ext>
              </a:extLst>
            </p:cNvPr>
            <p:cNvCxnSpPr>
              <a:cxnSpLocks/>
            </p:cNvCxnSpPr>
            <p:nvPr/>
          </p:nvCxnSpPr>
          <p:spPr>
            <a:xfrm>
              <a:off x="322938" y="3561237"/>
              <a:ext cx="617360" cy="0"/>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4" name="Straight Arrow Connector 73">
              <a:extLst>
                <a:ext uri="{FF2B5EF4-FFF2-40B4-BE49-F238E27FC236}">
                  <a16:creationId xmlns:a16="http://schemas.microsoft.com/office/drawing/2014/main" id="{59FBDBC0-02C2-49DA-A018-CCA748C15AB6}"/>
                </a:ext>
              </a:extLst>
            </p:cNvPr>
            <p:cNvCxnSpPr>
              <a:cxnSpLocks/>
              <a:endCxn id="67" idx="1"/>
            </p:cNvCxnSpPr>
            <p:nvPr/>
          </p:nvCxnSpPr>
          <p:spPr>
            <a:xfrm flipV="1">
              <a:off x="337675" y="5475292"/>
              <a:ext cx="602623" cy="2898"/>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5" name="Down Arrow 7175">
              <a:extLst>
                <a:ext uri="{FF2B5EF4-FFF2-40B4-BE49-F238E27FC236}">
                  <a16:creationId xmlns:a16="http://schemas.microsoft.com/office/drawing/2014/main" id="{D24E32DD-ECA1-48C3-BA6E-E065D52F6CDE}"/>
                </a:ext>
              </a:extLst>
            </p:cNvPr>
            <p:cNvSpPr/>
            <p:nvPr/>
          </p:nvSpPr>
          <p:spPr>
            <a:xfrm>
              <a:off x="1876643" y="3475412"/>
              <a:ext cx="105174" cy="186067"/>
            </a:xfrm>
            <a:prstGeom prst="down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mj-lt"/>
              </a:endParaRPr>
            </a:p>
          </p:txBody>
        </p:sp>
        <p:sp>
          <p:nvSpPr>
            <p:cNvPr id="76" name="Down Arrow 86">
              <a:extLst>
                <a:ext uri="{FF2B5EF4-FFF2-40B4-BE49-F238E27FC236}">
                  <a16:creationId xmlns:a16="http://schemas.microsoft.com/office/drawing/2014/main" id="{8DFE3283-59CE-485C-B478-27A3CB760DB8}"/>
                </a:ext>
              </a:extLst>
            </p:cNvPr>
            <p:cNvSpPr/>
            <p:nvPr/>
          </p:nvSpPr>
          <p:spPr>
            <a:xfrm>
              <a:off x="1870491" y="5382258"/>
              <a:ext cx="105174" cy="186067"/>
            </a:xfrm>
            <a:prstGeom prst="down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mj-lt"/>
              </a:endParaRPr>
            </a:p>
          </p:txBody>
        </p:sp>
        <p:sp>
          <p:nvSpPr>
            <p:cNvPr id="77" name="Rectangle 76">
              <a:extLst>
                <a:ext uri="{FF2B5EF4-FFF2-40B4-BE49-F238E27FC236}">
                  <a16:creationId xmlns:a16="http://schemas.microsoft.com/office/drawing/2014/main" id="{A888AADF-6B6F-4A9D-BA5C-5DFA3B94B9A8}"/>
                </a:ext>
              </a:extLst>
            </p:cNvPr>
            <p:cNvSpPr/>
            <p:nvPr/>
          </p:nvSpPr>
          <p:spPr>
            <a:xfrm>
              <a:off x="5200805" y="5561298"/>
              <a:ext cx="1816347" cy="830997"/>
            </a:xfrm>
            <a:prstGeom prst="rect">
              <a:avLst/>
            </a:prstGeom>
            <a:solidFill>
              <a:srgbClr val="BDE9E2"/>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cs typeface="Calibri" panose="020F0502020204030204" pitchFamily="34" charset="0"/>
                </a:rPr>
                <a:t>Tiến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hành</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theo</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Quy</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tắc</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của</a:t>
              </a:r>
              <a:r>
                <a:rPr lang="en-US" sz="1600" dirty="0">
                  <a:solidFill>
                    <a:schemeClr val="accent1">
                      <a:lumMod val="50000"/>
                    </a:schemeClr>
                  </a:solidFill>
                  <a:latin typeface="Times New Roman (Headings)"/>
                  <a:cs typeface="Calibri" panose="020F0502020204030204" pitchFamily="34" charset="0"/>
                </a:rPr>
                <a:t> VMC</a:t>
              </a:r>
            </a:p>
          </p:txBody>
        </p:sp>
        <p:sp>
          <p:nvSpPr>
            <p:cNvPr id="78" name="Rectangle 77">
              <a:extLst>
                <a:ext uri="{FF2B5EF4-FFF2-40B4-BE49-F238E27FC236}">
                  <a16:creationId xmlns:a16="http://schemas.microsoft.com/office/drawing/2014/main" id="{5AEA0BAB-0C6E-4E2C-AA1B-5B3D4EB59F44}"/>
                </a:ext>
              </a:extLst>
            </p:cNvPr>
            <p:cNvSpPr/>
            <p:nvPr/>
          </p:nvSpPr>
          <p:spPr>
            <a:xfrm>
              <a:off x="7271098" y="5561298"/>
              <a:ext cx="1816347" cy="584775"/>
            </a:xfrm>
            <a:prstGeom prst="rect">
              <a:avLst/>
            </a:prstGeom>
            <a:solidFill>
              <a:schemeClr val="accent2">
                <a:lumMod val="20000"/>
                <a:lumOff val="80000"/>
              </a:schemeClr>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cs typeface="Calibri" panose="020F0502020204030204" pitchFamily="34" charset="0"/>
                </a:rPr>
                <a:t>Tiếp</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tục</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tố</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tụng</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trọng</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tài</a:t>
              </a:r>
              <a:endParaRPr lang="en-US" sz="1600" dirty="0">
                <a:solidFill>
                  <a:schemeClr val="accent1">
                    <a:lumMod val="50000"/>
                  </a:schemeClr>
                </a:solidFill>
                <a:latin typeface="Times New Roman (Headings)"/>
                <a:cs typeface="Calibri" panose="020F0502020204030204" pitchFamily="34" charset="0"/>
              </a:endParaRPr>
            </a:p>
          </p:txBody>
        </p:sp>
        <p:cxnSp>
          <p:nvCxnSpPr>
            <p:cNvPr id="79" name="Straight Arrow Connector 78">
              <a:extLst>
                <a:ext uri="{FF2B5EF4-FFF2-40B4-BE49-F238E27FC236}">
                  <a16:creationId xmlns:a16="http://schemas.microsoft.com/office/drawing/2014/main" id="{23E46CA2-23D9-427F-A108-2D15045EF2E3}"/>
                </a:ext>
              </a:extLst>
            </p:cNvPr>
            <p:cNvCxnSpPr>
              <a:cxnSpLocks/>
            </p:cNvCxnSpPr>
            <p:nvPr/>
          </p:nvCxnSpPr>
          <p:spPr>
            <a:xfrm>
              <a:off x="6564432" y="4304473"/>
              <a:ext cx="4707" cy="459886"/>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0" name="Straight Arrow Connector 79">
              <a:extLst>
                <a:ext uri="{FF2B5EF4-FFF2-40B4-BE49-F238E27FC236}">
                  <a16:creationId xmlns:a16="http://schemas.microsoft.com/office/drawing/2014/main" id="{47B2A72F-4D38-46C0-8BAC-04EE986A4E04}"/>
                </a:ext>
              </a:extLst>
            </p:cNvPr>
            <p:cNvCxnSpPr>
              <a:cxnSpLocks/>
            </p:cNvCxnSpPr>
            <p:nvPr/>
          </p:nvCxnSpPr>
          <p:spPr>
            <a:xfrm>
              <a:off x="7951118" y="4304473"/>
              <a:ext cx="4707" cy="459886"/>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1" name="Rectangle 80">
              <a:extLst>
                <a:ext uri="{FF2B5EF4-FFF2-40B4-BE49-F238E27FC236}">
                  <a16:creationId xmlns:a16="http://schemas.microsoft.com/office/drawing/2014/main" id="{EF44297B-4FB5-4A09-96EF-8368A667B451}"/>
                </a:ext>
              </a:extLst>
            </p:cNvPr>
            <p:cNvSpPr/>
            <p:nvPr/>
          </p:nvSpPr>
          <p:spPr>
            <a:xfrm>
              <a:off x="6299206" y="3245980"/>
              <a:ext cx="2247162" cy="1077218"/>
            </a:xfrm>
            <a:prstGeom prst="rect">
              <a:avLst/>
            </a:prstGeom>
            <a:solidFill>
              <a:schemeClr val="accent2">
                <a:lumMod val="20000"/>
                <a:lumOff val="80000"/>
              </a:schemeClr>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cs typeface="Calibri" panose="020F0502020204030204" pitchFamily="34" charset="0"/>
                </a:rPr>
                <a:t>Một</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bên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gửi</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Đề</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nghị</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và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đề</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nghị</a:t>
              </a:r>
              <a:r>
                <a:rPr lang="en-US" sz="1600" dirty="0">
                  <a:solidFill>
                    <a:schemeClr val="accent1">
                      <a:lumMod val="50000"/>
                    </a:schemeClr>
                  </a:solidFill>
                  <a:latin typeface="Times New Roman (Headings)"/>
                  <a:cs typeface="Calibri" panose="020F0502020204030204" pitchFamily="34" charset="0"/>
                </a:rPr>
                <a:t> HĐTT </a:t>
              </a:r>
              <a:r>
                <a:rPr lang="en-US" sz="1600" dirty="0" err="1">
                  <a:solidFill>
                    <a:schemeClr val="accent1">
                      <a:lumMod val="50000"/>
                    </a:schemeClr>
                  </a:solidFill>
                  <a:latin typeface="Times New Roman (Headings)"/>
                  <a:cs typeface="Calibri" panose="020F0502020204030204" pitchFamily="34" charset="0"/>
                </a:rPr>
                <a:t>tạo</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điều</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kiện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cho</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các</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bên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tiến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hành</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endParaRPr lang="en-US" sz="1600" dirty="0">
                <a:solidFill>
                  <a:schemeClr val="accent1">
                    <a:lumMod val="50000"/>
                  </a:schemeClr>
                </a:solidFill>
                <a:latin typeface="Times New Roman (Headings)"/>
                <a:cs typeface="Calibri" panose="020F0502020204030204" pitchFamily="34" charset="0"/>
              </a:endParaRPr>
            </a:p>
          </p:txBody>
        </p:sp>
        <p:cxnSp>
          <p:nvCxnSpPr>
            <p:cNvPr id="82" name="Straight Arrow Connector 81">
              <a:extLst>
                <a:ext uri="{FF2B5EF4-FFF2-40B4-BE49-F238E27FC236}">
                  <a16:creationId xmlns:a16="http://schemas.microsoft.com/office/drawing/2014/main" id="{352D28D5-D8CC-4AD1-8603-F9FF88E0B604}"/>
                </a:ext>
              </a:extLst>
            </p:cNvPr>
            <p:cNvCxnSpPr>
              <a:cxnSpLocks/>
            </p:cNvCxnSpPr>
            <p:nvPr/>
          </p:nvCxnSpPr>
          <p:spPr>
            <a:xfrm>
              <a:off x="6564432" y="5109088"/>
              <a:ext cx="4707" cy="459886"/>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3" name="Straight Arrow Connector 82">
              <a:extLst>
                <a:ext uri="{FF2B5EF4-FFF2-40B4-BE49-F238E27FC236}">
                  <a16:creationId xmlns:a16="http://schemas.microsoft.com/office/drawing/2014/main" id="{5EE75FAD-92D2-45E6-B62F-4E85C48F27FF}"/>
                </a:ext>
              </a:extLst>
            </p:cNvPr>
            <p:cNvCxnSpPr>
              <a:cxnSpLocks/>
            </p:cNvCxnSpPr>
            <p:nvPr/>
          </p:nvCxnSpPr>
          <p:spPr>
            <a:xfrm>
              <a:off x="7992030" y="5096948"/>
              <a:ext cx="4707" cy="459886"/>
            </a:xfrm>
            <a:prstGeom prst="straightConnector1">
              <a:avLst/>
            </a:prstGeom>
            <a:ln>
              <a:solidFill>
                <a:schemeClr val="accent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4" name="Rectangle 83">
              <a:extLst>
                <a:ext uri="{FF2B5EF4-FFF2-40B4-BE49-F238E27FC236}">
                  <a16:creationId xmlns:a16="http://schemas.microsoft.com/office/drawing/2014/main" id="{6B188A7B-C034-4941-8B64-E7F28047A3FC}"/>
                </a:ext>
              </a:extLst>
            </p:cNvPr>
            <p:cNvSpPr/>
            <p:nvPr/>
          </p:nvSpPr>
          <p:spPr>
            <a:xfrm>
              <a:off x="7290511" y="4745633"/>
              <a:ext cx="1816347" cy="584775"/>
            </a:xfrm>
            <a:prstGeom prst="rect">
              <a:avLst/>
            </a:prstGeom>
            <a:solidFill>
              <a:schemeClr val="accent2">
                <a:lumMod val="20000"/>
                <a:lumOff val="80000"/>
              </a:schemeClr>
            </a:solidFill>
            <a:ln>
              <a:solidFill>
                <a:schemeClr val="accent2">
                  <a:lumMod val="20000"/>
                  <a:lumOff val="80000"/>
                </a:schemeClr>
              </a:solidFill>
            </a:ln>
          </p:spPr>
          <p:txBody>
            <a:bodyPr wrap="square">
              <a:spAutoFit/>
            </a:bodyPr>
            <a:lstStyle/>
            <a:p>
              <a:pPr algn="ctr"/>
              <a:r>
                <a:rPr lang="en-US" sz="1600" dirty="0" err="1">
                  <a:solidFill>
                    <a:schemeClr val="accent1">
                      <a:lumMod val="50000"/>
                    </a:schemeClr>
                  </a:solidFill>
                  <a:latin typeface="Times New Roman (Headings)"/>
                  <a:cs typeface="Calibri" panose="020F0502020204030204" pitchFamily="34" charset="0"/>
                </a:rPr>
                <a:t>Không</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chấp</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nhận</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hoà</a:t>
              </a:r>
              <a:r>
                <a:rPr lang="en-US" sz="1600" dirty="0">
                  <a:solidFill>
                    <a:schemeClr val="accent1">
                      <a:lumMod val="50000"/>
                    </a:schemeClr>
                  </a:solidFill>
                  <a:latin typeface="Times New Roman (Headings)"/>
                  <a:cs typeface="Calibri" panose="020F0502020204030204" pitchFamily="34" charset="0"/>
                </a:rPr>
                <a:t> </a:t>
              </a:r>
              <a:r>
                <a:rPr lang="en-US" sz="1600" dirty="0" err="1">
                  <a:solidFill>
                    <a:schemeClr val="accent1">
                      <a:lumMod val="50000"/>
                    </a:schemeClr>
                  </a:solidFill>
                  <a:latin typeface="Times New Roman (Headings)"/>
                  <a:cs typeface="Calibri" panose="020F0502020204030204" pitchFamily="34" charset="0"/>
                </a:rPr>
                <a:t>giải</a:t>
              </a:r>
              <a:endParaRPr lang="en-US" sz="1600" dirty="0">
                <a:solidFill>
                  <a:schemeClr val="accent1">
                    <a:lumMod val="50000"/>
                  </a:schemeClr>
                </a:solidFill>
                <a:latin typeface="Times New Roman (Headings)"/>
                <a:cs typeface="Calibri" panose="020F0502020204030204" pitchFamily="34" charset="0"/>
              </a:endParaRPr>
            </a:p>
          </p:txBody>
        </p:sp>
      </p:grpSp>
      <p:grpSp>
        <p:nvGrpSpPr>
          <p:cNvPr id="91" name="Group 90">
            <a:extLst>
              <a:ext uri="{FF2B5EF4-FFF2-40B4-BE49-F238E27FC236}">
                <a16:creationId xmlns:a16="http://schemas.microsoft.com/office/drawing/2014/main" id="{837D6E62-BDD5-44F7-91C1-B7285FA3B0B5}"/>
              </a:ext>
            </a:extLst>
          </p:cNvPr>
          <p:cNvGrpSpPr/>
          <p:nvPr/>
        </p:nvGrpSpPr>
        <p:grpSpPr>
          <a:xfrm>
            <a:off x="1" y="-16041"/>
            <a:ext cx="9143999" cy="177591"/>
            <a:chOff x="1" y="-16041"/>
            <a:chExt cx="9143999" cy="177591"/>
          </a:xfrm>
        </p:grpSpPr>
        <p:sp>
          <p:nvSpPr>
            <p:cNvPr id="92" name="Rectangle 91">
              <a:extLst>
                <a:ext uri="{FF2B5EF4-FFF2-40B4-BE49-F238E27FC236}">
                  <a16:creationId xmlns:a16="http://schemas.microsoft.com/office/drawing/2014/main" id="{9690182F-10D7-4C16-B414-936FA437A427}"/>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93" name="Rectangle 92">
              <a:extLst>
                <a:ext uri="{FF2B5EF4-FFF2-40B4-BE49-F238E27FC236}">
                  <a16:creationId xmlns:a16="http://schemas.microsoft.com/office/drawing/2014/main" id="{2DA7A7C5-A821-4A2D-B4F8-BBF51DE9E658}"/>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1435629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Box 2"/>
          <p:cNvSpPr txBox="1"/>
          <p:nvPr/>
        </p:nvSpPr>
        <p:spPr>
          <a:xfrm>
            <a:off x="587356" y="534439"/>
            <a:ext cx="6585340" cy="523220"/>
          </a:xfrm>
          <a:prstGeom prst="rect">
            <a:avLst/>
          </a:prstGeom>
          <a:noFill/>
        </p:spPr>
        <p:txBody>
          <a:bodyPr wrap="square" rtlCol="0">
            <a:spAutoFit/>
          </a:bodyPr>
          <a:lstStyle/>
          <a:p>
            <a:r>
              <a:rPr lang="en-US" sz="2800" b="1" dirty="0">
                <a:solidFill>
                  <a:srgbClr val="663300"/>
                </a:solidFill>
                <a:latin typeface="Times New Roman" pitchFamily="18" charset="0"/>
                <a:cs typeface="Times New Roman" pitchFamily="18" charset="0"/>
              </a:rPr>
              <a:t>CHỨNG CỨ</a:t>
            </a:r>
          </a:p>
        </p:txBody>
      </p:sp>
      <p:cxnSp>
        <p:nvCxnSpPr>
          <p:cNvPr id="7" name="Straight Connector 6"/>
          <p:cNvCxnSpPr>
            <a:cxnSpLocks/>
          </p:cNvCxnSpPr>
          <p:nvPr/>
        </p:nvCxnSpPr>
        <p:spPr>
          <a:xfrm flipV="1">
            <a:off x="575310" y="996104"/>
            <a:ext cx="6466758" cy="1"/>
          </a:xfrm>
          <a:prstGeom prst="line">
            <a:avLst/>
          </a:prstGeom>
          <a:ln>
            <a:solidFill>
              <a:srgbClr val="996633"/>
            </a:solidFill>
          </a:ln>
        </p:spPr>
        <p:style>
          <a:lnRef idx="2">
            <a:schemeClr val="accent1"/>
          </a:lnRef>
          <a:fillRef idx="0">
            <a:schemeClr val="accent1"/>
          </a:fillRef>
          <a:effectRef idx="1">
            <a:schemeClr val="accent1"/>
          </a:effectRef>
          <a:fontRef idx="minor">
            <a:schemeClr val="tx1"/>
          </a:fontRef>
        </p:style>
      </p:cxnSp>
      <p:sp>
        <p:nvSpPr>
          <p:cNvPr id="8" name="Pentagon 7"/>
          <p:cNvSpPr/>
          <p:nvPr/>
        </p:nvSpPr>
        <p:spPr>
          <a:xfrm rot="5400000">
            <a:off x="50328" y="671856"/>
            <a:ext cx="609600" cy="464457"/>
          </a:xfrm>
          <a:prstGeom prst="homePlate">
            <a:avLst/>
          </a:prstGeom>
          <a:solidFill>
            <a:srgbClr val="663300"/>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2696" y="-4690"/>
            <a:ext cx="1971304" cy="1588380"/>
          </a:xfrm>
          <a:prstGeom prst="rect">
            <a:avLst/>
          </a:prstGeom>
        </p:spPr>
      </p:pic>
      <p:sp>
        <p:nvSpPr>
          <p:cNvPr id="12" name="Rectangle 11"/>
          <p:cNvSpPr/>
          <p:nvPr/>
        </p:nvSpPr>
        <p:spPr>
          <a:xfrm>
            <a:off x="575481" y="2230145"/>
            <a:ext cx="8105382" cy="4188519"/>
          </a:xfrm>
          <a:prstGeom prst="rect">
            <a:avLst/>
          </a:prstGeom>
        </p:spPr>
        <p:txBody>
          <a:bodyPr wrap="square">
            <a:spAutoFit/>
          </a:bodyPr>
          <a:lstStyle/>
          <a:p>
            <a:pPr>
              <a:lnSpc>
                <a:spcPct val="103000"/>
              </a:lnSpc>
            </a:pPr>
            <a:r>
              <a:rPr lang="en-GB" sz="2600" dirty="0">
                <a:solidFill>
                  <a:schemeClr val="accent1">
                    <a:lumMod val="50000"/>
                  </a:schemeClr>
                </a:solidFill>
                <a:latin typeface="Times New Roman" pitchFamily="18" charset="0"/>
                <a:cs typeface="Times New Roman" pitchFamily="18" charset="0"/>
              </a:rPr>
              <a:t>Ch</a:t>
            </a:r>
            <a:r>
              <a:rPr lang="en-US" sz="2600" dirty="0" err="1">
                <a:solidFill>
                  <a:schemeClr val="accent1">
                    <a:lumMod val="50000"/>
                  </a:schemeClr>
                </a:solidFill>
                <a:latin typeface="Times New Roman" pitchFamily="18" charset="0"/>
                <a:cs typeface="Times New Roman" pitchFamily="18" charset="0"/>
              </a:rPr>
              <a:t>ứng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cứ</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bằng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văn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bản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và</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yêu</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cầu</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xuất</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trình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chứng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cứ</a:t>
            </a:r>
            <a:r>
              <a:rPr lang="en-US" sz="2600" dirty="0">
                <a:solidFill>
                  <a:schemeClr val="accent1">
                    <a:lumMod val="50000"/>
                  </a:schemeClr>
                </a:solidFill>
                <a:latin typeface="Times New Roman" pitchFamily="18" charset="0"/>
                <a:cs typeface="Times New Roman" pitchFamily="18" charset="0"/>
              </a:rPr>
              <a:t> (discovery): Art. 3;</a:t>
            </a:r>
          </a:p>
          <a:p>
            <a:pPr>
              <a:lnSpc>
                <a:spcPct val="103000"/>
              </a:lnSpc>
            </a:pPr>
            <a:r>
              <a:rPr lang="en-US" sz="2600" dirty="0" err="1">
                <a:solidFill>
                  <a:schemeClr val="accent1">
                    <a:lumMod val="50000"/>
                  </a:schemeClr>
                </a:solidFill>
                <a:latin typeface="Times New Roman" pitchFamily="18" charset="0"/>
                <a:cs typeface="Times New Roman" pitchFamily="18" charset="0"/>
              </a:rPr>
              <a:t>Người</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làm</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chứng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và</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lời</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khai</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của</a:t>
            </a:r>
            <a:r>
              <a:rPr lang="en-US" sz="2600" dirty="0">
                <a:solidFill>
                  <a:schemeClr val="accent1">
                    <a:lumMod val="50000"/>
                  </a:schemeClr>
                </a:solidFill>
                <a:latin typeface="Times New Roman" pitchFamily="18" charset="0"/>
                <a:cs typeface="Times New Roman" pitchFamily="18" charset="0"/>
              </a:rPr>
              <a:t> ng</a:t>
            </a:r>
            <a:r>
              <a:rPr lang="vi-VN" sz="2600" dirty="0">
                <a:solidFill>
                  <a:schemeClr val="accent1">
                    <a:lumMod val="50000"/>
                  </a:schemeClr>
                </a:solidFill>
                <a:latin typeface="Times New Roman" pitchFamily="18" charset="0"/>
                <a:cs typeface="Times New Roman" pitchFamily="18" charset="0"/>
              </a:rPr>
              <a:t>ư</a:t>
            </a:r>
            <a:r>
              <a:rPr lang="en-US" sz="2600" dirty="0" err="1">
                <a:solidFill>
                  <a:schemeClr val="accent1">
                    <a:lumMod val="50000"/>
                  </a:schemeClr>
                </a:solidFill>
                <a:latin typeface="Times New Roman" pitchFamily="18" charset="0"/>
                <a:cs typeface="Times New Roman" pitchFamily="18" charset="0"/>
              </a:rPr>
              <a:t>ời</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làm</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chứng</a:t>
            </a:r>
            <a:r>
              <a:rPr lang="en-US" sz="2600" dirty="0">
                <a:solidFill>
                  <a:schemeClr val="accent1">
                    <a:lumMod val="50000"/>
                  </a:schemeClr>
                </a:solidFill>
                <a:latin typeface="Times New Roman" pitchFamily="18" charset="0"/>
                <a:cs typeface="Times New Roman" pitchFamily="18" charset="0"/>
              </a:rPr>
              <a:t>: Art.4;</a:t>
            </a:r>
          </a:p>
          <a:p>
            <a:pPr>
              <a:lnSpc>
                <a:spcPct val="103000"/>
              </a:lnSpc>
            </a:pPr>
            <a:r>
              <a:rPr lang="en-US" sz="2600" b="1" dirty="0" err="1">
                <a:solidFill>
                  <a:schemeClr val="accent1">
                    <a:lumMod val="50000"/>
                  </a:schemeClr>
                </a:solidFill>
                <a:latin typeface="Times New Roman" pitchFamily="18" charset="0"/>
                <a:cs typeface="Times New Roman" pitchFamily="18" charset="0"/>
              </a:rPr>
              <a:t>Chuyên</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gia</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làm</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chứng</a:t>
            </a:r>
            <a:r>
              <a:rPr lang="en-US" sz="2600" b="1" dirty="0">
                <a:solidFill>
                  <a:schemeClr val="accent1">
                    <a:lumMod val="50000"/>
                  </a:schemeClr>
                </a:solidFill>
                <a:latin typeface="Times New Roman" pitchFamily="18" charset="0"/>
                <a:cs typeface="Times New Roman" pitchFamily="18" charset="0"/>
              </a:rPr>
              <a:t> đ</a:t>
            </a:r>
            <a:r>
              <a:rPr lang="vi-VN" sz="2600" b="1" dirty="0">
                <a:solidFill>
                  <a:schemeClr val="accent1">
                    <a:lumMod val="50000"/>
                  </a:schemeClr>
                </a:solidFill>
                <a:latin typeface="Times New Roman" pitchFamily="18" charset="0"/>
                <a:cs typeface="Times New Roman" pitchFamily="18" charset="0"/>
              </a:rPr>
              <a:t>ư</a:t>
            </a:r>
            <a:r>
              <a:rPr lang="en-US" sz="2600" b="1" dirty="0" err="1">
                <a:solidFill>
                  <a:schemeClr val="accent1">
                    <a:lumMod val="50000"/>
                  </a:schemeClr>
                </a:solidFill>
                <a:latin typeface="Times New Roman" pitchFamily="18" charset="0"/>
                <a:cs typeface="Times New Roman" pitchFamily="18" charset="0"/>
              </a:rPr>
              <a:t>ợc</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các</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bên</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mời</a:t>
            </a:r>
            <a:r>
              <a:rPr lang="en-US" sz="2600" b="1" dirty="0">
                <a:solidFill>
                  <a:schemeClr val="accent1">
                    <a:lumMod val="50000"/>
                  </a:schemeClr>
                </a:solidFill>
                <a:latin typeface="Times New Roman" pitchFamily="18" charset="0"/>
                <a:cs typeface="Times New Roman" pitchFamily="18" charset="0"/>
              </a:rPr>
              <a:t>: Art.5</a:t>
            </a:r>
          </a:p>
          <a:p>
            <a:pPr>
              <a:lnSpc>
                <a:spcPct val="103000"/>
              </a:lnSpc>
            </a:pPr>
            <a:r>
              <a:rPr lang="en-US" sz="2600" b="1" dirty="0" err="1">
                <a:solidFill>
                  <a:schemeClr val="accent1">
                    <a:lumMod val="50000"/>
                  </a:schemeClr>
                </a:solidFill>
                <a:latin typeface="Times New Roman" pitchFamily="18" charset="0"/>
                <a:cs typeface="Times New Roman" pitchFamily="18" charset="0"/>
              </a:rPr>
              <a:t>Chuyên</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gia</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làm</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chứng</a:t>
            </a:r>
            <a:r>
              <a:rPr lang="en-US" sz="2600" b="1" dirty="0">
                <a:solidFill>
                  <a:schemeClr val="accent1">
                    <a:lumMod val="50000"/>
                  </a:schemeClr>
                </a:solidFill>
                <a:latin typeface="Times New Roman" pitchFamily="18" charset="0"/>
                <a:cs typeface="Times New Roman" pitchFamily="18" charset="0"/>
              </a:rPr>
              <a:t> do HĐTT </a:t>
            </a:r>
            <a:r>
              <a:rPr lang="en-US" sz="2600" b="1" dirty="0" err="1">
                <a:solidFill>
                  <a:schemeClr val="accent1">
                    <a:lumMod val="50000"/>
                  </a:schemeClr>
                </a:solidFill>
                <a:latin typeface="Times New Roman" pitchFamily="18" charset="0"/>
                <a:cs typeface="Times New Roman" pitchFamily="18" charset="0"/>
              </a:rPr>
              <a:t>mời</a:t>
            </a:r>
            <a:r>
              <a:rPr lang="en-US" sz="2600" b="1" dirty="0">
                <a:solidFill>
                  <a:schemeClr val="accent1">
                    <a:lumMod val="50000"/>
                  </a:schemeClr>
                </a:solidFill>
                <a:latin typeface="Times New Roman" pitchFamily="18" charset="0"/>
                <a:cs typeface="Times New Roman" pitchFamily="18" charset="0"/>
              </a:rPr>
              <a:t>: Art.6</a:t>
            </a:r>
          </a:p>
          <a:p>
            <a:pPr>
              <a:lnSpc>
                <a:spcPct val="103000"/>
              </a:lnSpc>
            </a:pPr>
            <a:r>
              <a:rPr lang="en-US" sz="2600" dirty="0" err="1">
                <a:solidFill>
                  <a:schemeClr val="accent1">
                    <a:lumMod val="50000"/>
                  </a:schemeClr>
                </a:solidFill>
                <a:latin typeface="Times New Roman" pitchFamily="18" charset="0"/>
                <a:cs typeface="Times New Roman" pitchFamily="18" charset="0"/>
              </a:rPr>
              <a:t>Trưng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cầu</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giám</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định</a:t>
            </a:r>
            <a:r>
              <a:rPr lang="en-US" sz="2600" dirty="0">
                <a:solidFill>
                  <a:schemeClr val="accent1">
                    <a:lumMod val="50000"/>
                  </a:schemeClr>
                </a:solidFill>
                <a:latin typeface="Times New Roman" pitchFamily="18" charset="0"/>
                <a:cs typeface="Times New Roman" pitchFamily="18" charset="0"/>
              </a:rPr>
              <a:t>: Art.7</a:t>
            </a:r>
          </a:p>
          <a:p>
            <a:pPr>
              <a:lnSpc>
                <a:spcPct val="103000"/>
              </a:lnSpc>
            </a:pPr>
            <a:r>
              <a:rPr lang="en-US" sz="2600" b="1" dirty="0" err="1">
                <a:solidFill>
                  <a:schemeClr val="accent1">
                    <a:lumMod val="50000"/>
                  </a:schemeClr>
                </a:solidFill>
                <a:latin typeface="Times New Roman" pitchFamily="18" charset="0"/>
                <a:cs typeface="Times New Roman" pitchFamily="18" charset="0"/>
              </a:rPr>
              <a:t>Phiên</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họp</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xem</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xét</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chứng</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cứ</a:t>
            </a:r>
            <a:r>
              <a:rPr lang="en-US" sz="2600" b="1" dirty="0">
                <a:solidFill>
                  <a:schemeClr val="accent1">
                    <a:lumMod val="50000"/>
                  </a:schemeClr>
                </a:solidFill>
                <a:latin typeface="Times New Roman" pitchFamily="18" charset="0"/>
                <a:cs typeface="Times New Roman" pitchFamily="18" charset="0"/>
              </a:rPr>
              <a:t> (cross examination): Art. 8</a:t>
            </a:r>
          </a:p>
          <a:p>
            <a:pPr>
              <a:lnSpc>
                <a:spcPct val="103000"/>
              </a:lnSpc>
            </a:pPr>
            <a:r>
              <a:rPr lang="en-US" sz="2600" dirty="0">
                <a:solidFill>
                  <a:schemeClr val="accent1">
                    <a:lumMod val="50000"/>
                  </a:schemeClr>
                </a:solidFill>
                <a:latin typeface="Times New Roman" pitchFamily="18" charset="0"/>
                <a:cs typeface="Times New Roman" pitchFamily="18" charset="0"/>
              </a:rPr>
              <a:t>HĐTT </a:t>
            </a:r>
            <a:r>
              <a:rPr lang="en-US" sz="2600" dirty="0" err="1">
                <a:solidFill>
                  <a:schemeClr val="accent1">
                    <a:lumMod val="50000"/>
                  </a:schemeClr>
                </a:solidFill>
                <a:latin typeface="Times New Roman" pitchFamily="18" charset="0"/>
                <a:cs typeface="Times New Roman" pitchFamily="18" charset="0"/>
              </a:rPr>
              <a:t>sẽ</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xác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định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khả</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năng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chấp</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nhận</a:t>
            </a:r>
            <a:r>
              <a:rPr lang="en-US" sz="2600" dirty="0">
                <a:solidFill>
                  <a:schemeClr val="accent1">
                    <a:lumMod val="50000"/>
                  </a:schemeClr>
                </a:solidFill>
                <a:latin typeface="Times New Roman" pitchFamily="18" charset="0"/>
                <a:cs typeface="Times New Roman" pitchFamily="18" charset="0"/>
              </a:rPr>
              <a:t> (admissibility), </a:t>
            </a:r>
            <a:r>
              <a:rPr lang="en-US" sz="2600" dirty="0" err="1">
                <a:solidFill>
                  <a:schemeClr val="accent1">
                    <a:lumMod val="50000"/>
                  </a:schemeClr>
                </a:solidFill>
                <a:latin typeface="Times New Roman" pitchFamily="18" charset="0"/>
                <a:cs typeface="Times New Roman" pitchFamily="18" charset="0"/>
              </a:rPr>
              <a:t>sự</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liên</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quan</a:t>
            </a:r>
            <a:r>
              <a:rPr lang="en-US" sz="2600" dirty="0">
                <a:solidFill>
                  <a:schemeClr val="accent1">
                    <a:lumMod val="50000"/>
                  </a:schemeClr>
                </a:solidFill>
                <a:latin typeface="Times New Roman" pitchFamily="18" charset="0"/>
                <a:cs typeface="Times New Roman" pitchFamily="18" charset="0"/>
              </a:rPr>
              <a:t> (relevance), </a:t>
            </a:r>
            <a:r>
              <a:rPr lang="en-US" sz="2600" dirty="0" err="1">
                <a:solidFill>
                  <a:schemeClr val="accent1">
                    <a:lumMod val="50000"/>
                  </a:schemeClr>
                </a:solidFill>
                <a:latin typeface="Times New Roman" pitchFamily="18" charset="0"/>
                <a:cs typeface="Times New Roman" pitchFamily="18" charset="0"/>
              </a:rPr>
              <a:t>tính</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thực</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chất</a:t>
            </a:r>
            <a:r>
              <a:rPr lang="en-US" sz="2600" dirty="0">
                <a:solidFill>
                  <a:schemeClr val="accent1">
                    <a:lumMod val="50000"/>
                  </a:schemeClr>
                </a:solidFill>
                <a:latin typeface="Times New Roman" pitchFamily="18" charset="0"/>
                <a:cs typeface="Times New Roman" pitchFamily="18" charset="0"/>
              </a:rPr>
              <a:t> (materiality) </a:t>
            </a:r>
            <a:r>
              <a:rPr lang="en-US" sz="2600" dirty="0" err="1">
                <a:solidFill>
                  <a:schemeClr val="accent1">
                    <a:lumMod val="50000"/>
                  </a:schemeClr>
                </a:solidFill>
                <a:latin typeface="Times New Roman" pitchFamily="18" charset="0"/>
                <a:cs typeface="Times New Roman" pitchFamily="18" charset="0"/>
              </a:rPr>
              <a:t>và</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trọng</a:t>
            </a:r>
            <a:r>
              <a:rPr lang="en-US" sz="2600" dirty="0">
                <a:solidFill>
                  <a:schemeClr val="accent1">
                    <a:lumMod val="50000"/>
                  </a:schemeClr>
                </a:solidFill>
                <a:latin typeface="Times New Roman" pitchFamily="18" charset="0"/>
                <a:cs typeface="Times New Roman" pitchFamily="18" charset="0"/>
              </a:rPr>
              <a:t> l</a:t>
            </a:r>
            <a:r>
              <a:rPr lang="vi-VN" sz="2600" dirty="0">
                <a:solidFill>
                  <a:schemeClr val="accent1">
                    <a:lumMod val="50000"/>
                  </a:schemeClr>
                </a:solidFill>
                <a:latin typeface="Times New Roman" pitchFamily="18" charset="0"/>
                <a:cs typeface="Times New Roman" pitchFamily="18" charset="0"/>
              </a:rPr>
              <a:t>ư</a:t>
            </a:r>
            <a:r>
              <a:rPr lang="en-US" sz="2600" dirty="0" err="1">
                <a:solidFill>
                  <a:schemeClr val="accent1">
                    <a:lumMod val="50000"/>
                  </a:schemeClr>
                </a:solidFill>
                <a:latin typeface="Times New Roman" pitchFamily="18" charset="0"/>
                <a:cs typeface="Times New Roman" pitchFamily="18" charset="0"/>
              </a:rPr>
              <a:t>ợng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của</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chứng</a:t>
            </a:r>
            <a:r>
              <a:rPr lang="en-US" sz="2600" dirty="0">
                <a:solidFill>
                  <a:schemeClr val="accent1">
                    <a:lumMod val="50000"/>
                  </a:schemeClr>
                </a:solidFill>
                <a:latin typeface="Times New Roman" pitchFamily="18" charset="0"/>
                <a:cs typeface="Times New Roman" pitchFamily="18" charset="0"/>
              </a:rPr>
              <a:t> </a:t>
            </a:r>
            <a:r>
              <a:rPr lang="en-US" sz="2600" dirty="0" err="1">
                <a:solidFill>
                  <a:schemeClr val="accent1">
                    <a:lumMod val="50000"/>
                  </a:schemeClr>
                </a:solidFill>
                <a:latin typeface="Times New Roman" pitchFamily="18" charset="0"/>
                <a:cs typeface="Times New Roman" pitchFamily="18" charset="0"/>
              </a:rPr>
              <a:t>cứ</a:t>
            </a:r>
            <a:r>
              <a:rPr lang="en-US" sz="2600" dirty="0">
                <a:solidFill>
                  <a:schemeClr val="accent1">
                    <a:lumMod val="50000"/>
                  </a:schemeClr>
                </a:solidFill>
                <a:latin typeface="Times New Roman" pitchFamily="18" charset="0"/>
                <a:cs typeface="Times New Roman" pitchFamily="18" charset="0"/>
              </a:rPr>
              <a:t> (weight): Art.9 </a:t>
            </a:r>
          </a:p>
        </p:txBody>
      </p:sp>
      <p:sp>
        <p:nvSpPr>
          <p:cNvPr id="13" name="TextBox 12"/>
          <p:cNvSpPr txBox="1"/>
          <p:nvPr/>
        </p:nvSpPr>
        <p:spPr>
          <a:xfrm>
            <a:off x="898331" y="1326913"/>
            <a:ext cx="237566" cy="369332"/>
          </a:xfrm>
          <a:prstGeom prst="rect">
            <a:avLst/>
          </a:prstGeom>
          <a:noFill/>
        </p:spPr>
        <p:txBody>
          <a:bodyPr wrap="none" rtlCol="0">
            <a:spAutoFit/>
          </a:bodyPr>
          <a:lstStyle/>
          <a:p>
            <a:r>
              <a:rPr lang="vi-VN"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8A1E1ED3-13CC-4F40-A7D8-08FD54BA281B}"/>
              </a:ext>
            </a:extLst>
          </p:cNvPr>
          <p:cNvSpPr/>
          <p:nvPr/>
        </p:nvSpPr>
        <p:spPr>
          <a:xfrm>
            <a:off x="587356" y="1142098"/>
            <a:ext cx="6775345" cy="954107"/>
          </a:xfrm>
          <a:prstGeom prst="rect">
            <a:avLst/>
          </a:prstGeom>
        </p:spPr>
        <p:txBody>
          <a:bodyPr wrap="square">
            <a:spAutoFit/>
          </a:bodyPr>
          <a:lstStyle/>
          <a:p>
            <a:pPr algn="ctr">
              <a:lnSpc>
                <a:spcPct val="103000"/>
              </a:lnSpc>
            </a:pPr>
            <a:r>
              <a:rPr lang="vi-VN" sz="2800" b="1" dirty="0">
                <a:solidFill>
                  <a:srgbClr val="996633"/>
                </a:solidFill>
                <a:latin typeface="Times New Roman" panose="02020603050405020304" pitchFamily="18" charset="0"/>
                <a:cs typeface="Times New Roman" panose="02020603050405020304" pitchFamily="18" charset="0"/>
              </a:rPr>
              <a:t>QUY TẮC CỦA IBA VỀ THU THẬP &amp; ĐÁNH GIÁ CHỨNG CỨ</a:t>
            </a:r>
          </a:p>
        </p:txBody>
      </p:sp>
      <p:grpSp>
        <p:nvGrpSpPr>
          <p:cNvPr id="16" name="Group 15">
            <a:extLst>
              <a:ext uri="{FF2B5EF4-FFF2-40B4-BE49-F238E27FC236}">
                <a16:creationId xmlns:a16="http://schemas.microsoft.com/office/drawing/2014/main" id="{9BCD1EB0-3D99-452D-BE3E-FB39A6314634}"/>
              </a:ext>
            </a:extLst>
          </p:cNvPr>
          <p:cNvGrpSpPr/>
          <p:nvPr/>
        </p:nvGrpSpPr>
        <p:grpSpPr>
          <a:xfrm>
            <a:off x="1" y="-16041"/>
            <a:ext cx="9143999" cy="177591"/>
            <a:chOff x="1" y="-16041"/>
            <a:chExt cx="9143999" cy="177591"/>
          </a:xfrm>
        </p:grpSpPr>
        <p:sp>
          <p:nvSpPr>
            <p:cNvPr id="17" name="Rectangle 16">
              <a:extLst>
                <a:ext uri="{FF2B5EF4-FFF2-40B4-BE49-F238E27FC236}">
                  <a16:creationId xmlns:a16="http://schemas.microsoft.com/office/drawing/2014/main" id="{47360604-BD84-4B91-9EE8-EE651DC13C13}"/>
                </a:ext>
              </a:extLst>
            </p:cNvPr>
            <p:cNvSpPr/>
            <p:nvPr/>
          </p:nvSpPr>
          <p:spPr>
            <a:xfrm>
              <a:off x="1" y="-16040"/>
              <a:ext cx="3764478" cy="177590"/>
            </a:xfrm>
            <a:prstGeom prst="rect">
              <a:avLst/>
            </a:prstGeom>
            <a:solidFill>
              <a:srgbClr val="00B0F0"/>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sp>
          <p:nvSpPr>
            <p:cNvPr id="18" name="Rectangle 17">
              <a:extLst>
                <a:ext uri="{FF2B5EF4-FFF2-40B4-BE49-F238E27FC236}">
                  <a16:creationId xmlns:a16="http://schemas.microsoft.com/office/drawing/2014/main" id="{BAC55E68-4E4A-4EEC-9632-3E55D8264F64}"/>
                </a:ext>
              </a:extLst>
            </p:cNvPr>
            <p:cNvSpPr/>
            <p:nvPr/>
          </p:nvSpPr>
          <p:spPr>
            <a:xfrm>
              <a:off x="3764477" y="-16041"/>
              <a:ext cx="5379523" cy="177590"/>
            </a:xfrm>
            <a:prstGeom prst="rect">
              <a:avLst/>
            </a:prstGeom>
            <a:solidFill>
              <a:srgbClr val="996633"/>
            </a:solidFill>
            <a:ln>
              <a:solidFill>
                <a:srgbClr val="3665B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dirty="0">
                <a:solidFill>
                  <a:prstClr val="white"/>
                </a:solidFill>
                <a:latin typeface="Calibri"/>
              </a:endParaRPr>
            </a:p>
          </p:txBody>
        </p:sp>
      </p:grpSp>
    </p:spTree>
    <p:extLst>
      <p:ext uri="{BB962C8B-B14F-4D97-AF65-F5344CB8AC3E}">
        <p14:creationId xmlns:p14="http://schemas.microsoft.com/office/powerpoint/2010/main" val="3631867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TotalTime>
  <Words>1756</Words>
  <Application>Microsoft Office PowerPoint</Application>
  <PresentationFormat>On-screen Show (4:3)</PresentationFormat>
  <Paragraphs>207</Paragraphs>
  <Slides>14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Times New Roman (Headings)</vt:lpstr>
      <vt:lpstr>Office Theme</vt:lpstr>
      <vt:lpstr>KỸ NĂNG GIẢI QUYẾT TRANH CHẤP BẰNG TRỌNG TÀI THƯƠNG MẠI DƯỚI GÓC NHÌN CỦA LUẬT SƯ TRỌNG TÀI QUỐC TẾ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KỸ NĂNG GIẢI QUYẾT TRANH CHẤP BẰNG TRỌNG TÀI THƯƠNG MẠI DƯỚI GÓC NHÌN CỦA LUẬT SƯ TRỌNG TÀI QUỐC TẾ</dc:title>
  <dc:creator>Hoang Giang</dc:creator>
  <cp:lastModifiedBy>Manh Dzung Nguyen</cp:lastModifiedBy>
  <cp:revision>38</cp:revision>
  <dcterms:created xsi:type="dcterms:W3CDTF">2018-11-27T11:29:31Z</dcterms:created>
  <dcterms:modified xsi:type="dcterms:W3CDTF">2018-11-30T09:04:51Z</dcterms:modified>
</cp:coreProperties>
</file>